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handoutMasterIdLst>
    <p:handoutMasterId r:id="rId34"/>
  </p:handoutMasterIdLst>
  <p:sldIdLst>
    <p:sldId id="257" r:id="rId2"/>
    <p:sldId id="325" r:id="rId3"/>
    <p:sldId id="326" r:id="rId4"/>
    <p:sldId id="327" r:id="rId5"/>
    <p:sldId id="328" r:id="rId6"/>
    <p:sldId id="329" r:id="rId7"/>
    <p:sldId id="330" r:id="rId8"/>
    <p:sldId id="331" r:id="rId9"/>
    <p:sldId id="332" r:id="rId10"/>
    <p:sldId id="334" r:id="rId11"/>
    <p:sldId id="333" r:id="rId12"/>
    <p:sldId id="335" r:id="rId13"/>
    <p:sldId id="336" r:id="rId14"/>
    <p:sldId id="337" r:id="rId15"/>
    <p:sldId id="338" r:id="rId16"/>
    <p:sldId id="339" r:id="rId17"/>
    <p:sldId id="340" r:id="rId18"/>
    <p:sldId id="341" r:id="rId19"/>
    <p:sldId id="342" r:id="rId20"/>
    <p:sldId id="343" r:id="rId21"/>
    <p:sldId id="344" r:id="rId22"/>
    <p:sldId id="345" r:id="rId23"/>
    <p:sldId id="346" r:id="rId24"/>
    <p:sldId id="347" r:id="rId25"/>
    <p:sldId id="348" r:id="rId26"/>
    <p:sldId id="349" r:id="rId27"/>
    <p:sldId id="350" r:id="rId28"/>
    <p:sldId id="351" r:id="rId29"/>
    <p:sldId id="352" r:id="rId30"/>
    <p:sldId id="353" r:id="rId31"/>
    <p:sldId id="354" r:id="rId32"/>
  </p:sldIdLst>
  <p:sldSz cx="9144000" cy="6858000" type="screen4x3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176" userDrawn="1">
          <p15:clr>
            <a:srgbClr val="A4A3A4"/>
          </p15:clr>
        </p15:guide>
        <p15:guide id="2" orient="horz" pos="3000" userDrawn="1">
          <p15:clr>
            <a:srgbClr val="A4A3A4"/>
          </p15:clr>
        </p15:guide>
        <p15:guide id="3" orient="horz" pos="384" userDrawn="1">
          <p15:clr>
            <a:srgbClr val="A4A3A4"/>
          </p15:clr>
        </p15:guide>
        <p15:guide id="4" orient="horz" pos="2688" userDrawn="1">
          <p15:clr>
            <a:srgbClr val="A4A3A4"/>
          </p15:clr>
        </p15:guide>
        <p15:guide id="5" orient="horz" pos="2904" userDrawn="1">
          <p15:clr>
            <a:srgbClr val="A4A3A4"/>
          </p15:clr>
        </p15:guide>
        <p15:guide id="6" orient="horz" pos="1680" userDrawn="1">
          <p15:clr>
            <a:srgbClr val="A4A3A4"/>
          </p15:clr>
        </p15:guide>
        <p15:guide id="7" orient="horz" pos="3216" userDrawn="1">
          <p15:clr>
            <a:srgbClr val="A4A3A4"/>
          </p15:clr>
        </p15:guide>
        <p15:guide id="8" orient="horz" pos="3096" userDrawn="1">
          <p15:clr>
            <a:srgbClr val="A4A3A4"/>
          </p15:clr>
        </p15:guide>
        <p15:guide id="9" pos="672" userDrawn="1">
          <p15:clr>
            <a:srgbClr val="A4A3A4"/>
          </p15:clr>
        </p15:guide>
        <p15:guide id="10" pos="2976" userDrawn="1">
          <p15:clr>
            <a:srgbClr val="A4A3A4"/>
          </p15:clr>
        </p15:guide>
        <p15:guide id="11" pos="5160" userDrawn="1">
          <p15:clr>
            <a:srgbClr val="A4A3A4"/>
          </p15:clr>
        </p15:guide>
        <p15:guide id="12" pos="1948" userDrawn="1">
          <p15:clr>
            <a:srgbClr val="A4A3A4"/>
          </p15:clr>
        </p15:guide>
        <p15:guide id="13" pos="216" userDrawn="1">
          <p15:clr>
            <a:srgbClr val="A4A3A4"/>
          </p15:clr>
        </p15:guide>
        <p15:guide id="14" orient="horz" pos="2160" userDrawn="1">
          <p15:clr>
            <a:srgbClr val="A4A3A4"/>
          </p15:clr>
        </p15:guide>
        <p15:guide id="15" orient="horz" pos="21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quel User" initials="SU" lastIdx="0" clrIdx="0">
    <p:extLst>
      <p:ext uri="{19B8F6BF-5375-455C-9EA6-DF929625EA0E}">
        <p15:presenceInfo xmlns:p15="http://schemas.microsoft.com/office/powerpoint/2012/main" userId="958da6fd0e6693a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708C"/>
    <a:srgbClr val="692146"/>
    <a:srgbClr val="720F11"/>
    <a:srgbClr val="9F2241"/>
    <a:srgbClr val="E2DFCA"/>
    <a:srgbClr val="625D9C"/>
    <a:srgbClr val="E21A23"/>
    <a:srgbClr val="FFDFCA"/>
    <a:srgbClr val="FFB600"/>
    <a:srgbClr val="E7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4" autoAdjust="0"/>
    <p:restoredTop sz="94788" autoAdjust="0"/>
  </p:normalViewPr>
  <p:slideViewPr>
    <p:cSldViewPr snapToGrid="0">
      <p:cViewPr varScale="1">
        <p:scale>
          <a:sx n="114" d="100"/>
          <a:sy n="114" d="100"/>
        </p:scale>
        <p:origin x="1524" y="102"/>
      </p:cViewPr>
      <p:guideLst>
        <p:guide pos="1176"/>
        <p:guide orient="horz" pos="3000"/>
        <p:guide orient="horz" pos="384"/>
        <p:guide orient="horz" pos="2688"/>
        <p:guide orient="horz" pos="2904"/>
        <p:guide orient="horz" pos="1680"/>
        <p:guide orient="horz" pos="3216"/>
        <p:guide orient="horz" pos="3096"/>
        <p:guide pos="672"/>
        <p:guide pos="2976"/>
        <p:guide pos="5160"/>
        <p:guide pos="1948"/>
        <p:guide pos="216"/>
        <p:guide orient="horz" pos="2160"/>
        <p:guide orient="horz" pos="216"/>
      </p:guideLst>
    </p:cSldViewPr>
  </p:slideViewPr>
  <p:outlineViewPr>
    <p:cViewPr>
      <p:scale>
        <a:sx n="33" d="100"/>
        <a:sy n="33" d="100"/>
      </p:scale>
      <p:origin x="0" y="-14411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8" d="100"/>
        <a:sy n="98" d="100"/>
      </p:scale>
      <p:origin x="0" y="-20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0005A0-2A1F-40F7-A304-35C2A2529DCD}" type="doc">
      <dgm:prSet loTypeId="urn:microsoft.com/office/officeart/2005/8/layout/list1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F71A6E3-D25D-45CF-A8F6-4EAF824A5562}">
      <dgm:prSet phldrT="[Text]" custT="1"/>
      <dgm:spPr/>
      <dgm:t>
        <a:bodyPr/>
        <a:lstStyle/>
        <a:p>
          <a:r>
            <a:rPr lang="en-GB" sz="2400" dirty="0"/>
            <a:t>The Annual Report</a:t>
          </a:r>
        </a:p>
      </dgm:t>
    </dgm:pt>
    <dgm:pt modelId="{F5078255-AB91-4B45-A00A-20B789EB2DA5}" type="parTrans" cxnId="{EE258ED4-E9C6-4E2A-97B1-A6A009D21379}">
      <dgm:prSet/>
      <dgm:spPr/>
      <dgm:t>
        <a:bodyPr/>
        <a:lstStyle/>
        <a:p>
          <a:endParaRPr lang="en-GB" sz="2800"/>
        </a:p>
      </dgm:t>
    </dgm:pt>
    <dgm:pt modelId="{AD75B691-A74F-44B0-81E3-C79F8769E0EB}" type="sibTrans" cxnId="{EE258ED4-E9C6-4E2A-97B1-A6A009D21379}">
      <dgm:prSet/>
      <dgm:spPr/>
      <dgm:t>
        <a:bodyPr/>
        <a:lstStyle/>
        <a:p>
          <a:endParaRPr lang="en-GB" sz="2800"/>
        </a:p>
      </dgm:t>
    </dgm:pt>
    <dgm:pt modelId="{7B345FF5-3696-4CE0-A219-8DF517B7CE23}">
      <dgm:prSet phldrT="[Text]" custT="1"/>
      <dgm:spPr/>
      <dgm:t>
        <a:bodyPr/>
        <a:lstStyle/>
        <a:p>
          <a:r>
            <a:rPr lang="en-GB" sz="2400" dirty="0"/>
            <a:t>Ratio Analysis</a:t>
          </a:r>
        </a:p>
      </dgm:t>
    </dgm:pt>
    <dgm:pt modelId="{27061171-FB5B-4D70-B757-A45955D0FC60}" type="parTrans" cxnId="{9FC24535-F223-4A8C-BC37-DB19E925C89A}">
      <dgm:prSet/>
      <dgm:spPr/>
      <dgm:t>
        <a:bodyPr/>
        <a:lstStyle/>
        <a:p>
          <a:endParaRPr lang="en-GB" sz="2800"/>
        </a:p>
      </dgm:t>
    </dgm:pt>
    <dgm:pt modelId="{2274476D-FA48-4BE1-B2B4-0116B2658850}" type="sibTrans" cxnId="{9FC24535-F223-4A8C-BC37-DB19E925C89A}">
      <dgm:prSet/>
      <dgm:spPr/>
      <dgm:t>
        <a:bodyPr/>
        <a:lstStyle/>
        <a:p>
          <a:endParaRPr lang="en-GB" sz="2800"/>
        </a:p>
      </dgm:t>
    </dgm:pt>
    <dgm:pt modelId="{ECF3678C-B999-42C8-94BD-24122AB3ABBF}">
      <dgm:prSet phldrT="[Text]" custT="1"/>
      <dgm:spPr/>
      <dgm:t>
        <a:bodyPr/>
        <a:lstStyle/>
        <a:p>
          <a:r>
            <a:rPr lang="en-GB" sz="2400" dirty="0"/>
            <a:t>The Du Pont Identity</a:t>
          </a:r>
        </a:p>
      </dgm:t>
    </dgm:pt>
    <dgm:pt modelId="{CCE97409-941D-4628-ADF0-DF4E35E7A38A}" type="parTrans" cxnId="{B1654BB5-BFCC-4A98-AB56-F75BE1AF8412}">
      <dgm:prSet/>
      <dgm:spPr/>
      <dgm:t>
        <a:bodyPr/>
        <a:lstStyle/>
        <a:p>
          <a:endParaRPr lang="en-GB" sz="2800"/>
        </a:p>
      </dgm:t>
    </dgm:pt>
    <dgm:pt modelId="{514049BC-46B9-4F11-99E4-C7C431B97F11}" type="sibTrans" cxnId="{B1654BB5-BFCC-4A98-AB56-F75BE1AF8412}">
      <dgm:prSet/>
      <dgm:spPr/>
      <dgm:t>
        <a:bodyPr/>
        <a:lstStyle/>
        <a:p>
          <a:endParaRPr lang="en-GB" sz="2800"/>
        </a:p>
      </dgm:t>
    </dgm:pt>
    <dgm:pt modelId="{0110BC99-1125-4D34-9AD0-4DD012B6A987}">
      <dgm:prSet custT="1"/>
      <dgm:spPr/>
      <dgm:t>
        <a:bodyPr/>
        <a:lstStyle/>
        <a:p>
          <a:r>
            <a:rPr lang="en-GB" sz="2400" dirty="0"/>
            <a:t>Using Financial Statement Information</a:t>
          </a:r>
        </a:p>
      </dgm:t>
    </dgm:pt>
    <dgm:pt modelId="{9AAA2A9B-BAD8-41E6-99EB-C4A5C61F86CB}" type="parTrans" cxnId="{23827351-4B27-4A20-A6DA-BEE320347471}">
      <dgm:prSet/>
      <dgm:spPr/>
      <dgm:t>
        <a:bodyPr/>
        <a:lstStyle/>
        <a:p>
          <a:endParaRPr lang="en-GB" sz="2800"/>
        </a:p>
      </dgm:t>
    </dgm:pt>
    <dgm:pt modelId="{77637EE9-7D62-4B26-B35D-E7AEF90C32B4}" type="sibTrans" cxnId="{23827351-4B27-4A20-A6DA-BEE320347471}">
      <dgm:prSet/>
      <dgm:spPr/>
      <dgm:t>
        <a:bodyPr/>
        <a:lstStyle/>
        <a:p>
          <a:endParaRPr lang="en-GB" sz="2800"/>
        </a:p>
      </dgm:t>
    </dgm:pt>
    <dgm:pt modelId="{3A47C889-C961-4268-B8AC-C53AAC691B01}" type="pres">
      <dgm:prSet presAssocID="{2E0005A0-2A1F-40F7-A304-35C2A2529DCD}" presName="linear" presStyleCnt="0">
        <dgm:presLayoutVars>
          <dgm:dir/>
          <dgm:animLvl val="lvl"/>
          <dgm:resizeHandles val="exact"/>
        </dgm:presLayoutVars>
      </dgm:prSet>
      <dgm:spPr/>
    </dgm:pt>
    <dgm:pt modelId="{7D838933-1F66-463B-857A-0C15C20081EB}" type="pres">
      <dgm:prSet presAssocID="{8F71A6E3-D25D-45CF-A8F6-4EAF824A5562}" presName="parentLin" presStyleCnt="0"/>
      <dgm:spPr/>
    </dgm:pt>
    <dgm:pt modelId="{6DE7ED66-BB08-4A1D-973B-9AB31CB5C04B}" type="pres">
      <dgm:prSet presAssocID="{8F71A6E3-D25D-45CF-A8F6-4EAF824A5562}" presName="parentLeftMargin" presStyleLbl="node1" presStyleIdx="0" presStyleCnt="4"/>
      <dgm:spPr/>
    </dgm:pt>
    <dgm:pt modelId="{A3832E55-FD84-423A-926F-07D191EFFCEC}" type="pres">
      <dgm:prSet presAssocID="{8F71A6E3-D25D-45CF-A8F6-4EAF824A556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9A863C2-E0CC-49EE-86BD-33E3117049C8}" type="pres">
      <dgm:prSet presAssocID="{8F71A6E3-D25D-45CF-A8F6-4EAF824A5562}" presName="negativeSpace" presStyleCnt="0"/>
      <dgm:spPr/>
    </dgm:pt>
    <dgm:pt modelId="{201FDBC2-C7C6-4B98-BCE3-36000937481E}" type="pres">
      <dgm:prSet presAssocID="{8F71A6E3-D25D-45CF-A8F6-4EAF824A5562}" presName="childText" presStyleLbl="conFgAcc1" presStyleIdx="0" presStyleCnt="4">
        <dgm:presLayoutVars>
          <dgm:bulletEnabled val="1"/>
        </dgm:presLayoutVars>
      </dgm:prSet>
      <dgm:spPr/>
    </dgm:pt>
    <dgm:pt modelId="{0EEC9287-2A19-4AD9-B086-A274AC250A6D}" type="pres">
      <dgm:prSet presAssocID="{AD75B691-A74F-44B0-81E3-C79F8769E0EB}" presName="spaceBetweenRectangles" presStyleCnt="0"/>
      <dgm:spPr/>
    </dgm:pt>
    <dgm:pt modelId="{BAAFDB5D-B4D8-4908-B7B1-D20F881501C7}" type="pres">
      <dgm:prSet presAssocID="{7B345FF5-3696-4CE0-A219-8DF517B7CE23}" presName="parentLin" presStyleCnt="0"/>
      <dgm:spPr/>
    </dgm:pt>
    <dgm:pt modelId="{44D75650-3FEB-4710-86F2-DDAEF51D1F2E}" type="pres">
      <dgm:prSet presAssocID="{7B345FF5-3696-4CE0-A219-8DF517B7CE23}" presName="parentLeftMargin" presStyleLbl="node1" presStyleIdx="0" presStyleCnt="4"/>
      <dgm:spPr/>
    </dgm:pt>
    <dgm:pt modelId="{0D99BB5E-2200-4AE7-96F5-046BF6F2886E}" type="pres">
      <dgm:prSet presAssocID="{7B345FF5-3696-4CE0-A219-8DF517B7CE2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5CF35AE-6431-484F-BC19-DA63B546B9B6}" type="pres">
      <dgm:prSet presAssocID="{7B345FF5-3696-4CE0-A219-8DF517B7CE23}" presName="negativeSpace" presStyleCnt="0"/>
      <dgm:spPr/>
    </dgm:pt>
    <dgm:pt modelId="{C2E60D6E-CF53-4298-A129-2F183F60A123}" type="pres">
      <dgm:prSet presAssocID="{7B345FF5-3696-4CE0-A219-8DF517B7CE23}" presName="childText" presStyleLbl="conFgAcc1" presStyleIdx="1" presStyleCnt="4">
        <dgm:presLayoutVars>
          <dgm:bulletEnabled val="1"/>
        </dgm:presLayoutVars>
      </dgm:prSet>
      <dgm:spPr/>
    </dgm:pt>
    <dgm:pt modelId="{0B9FE5D2-1CA2-4C06-8B3E-A294D4D1F05B}" type="pres">
      <dgm:prSet presAssocID="{2274476D-FA48-4BE1-B2B4-0116B2658850}" presName="spaceBetweenRectangles" presStyleCnt="0"/>
      <dgm:spPr/>
    </dgm:pt>
    <dgm:pt modelId="{38C8B909-4709-4651-A5FD-20C3E144AC4D}" type="pres">
      <dgm:prSet presAssocID="{ECF3678C-B999-42C8-94BD-24122AB3ABBF}" presName="parentLin" presStyleCnt="0"/>
      <dgm:spPr/>
    </dgm:pt>
    <dgm:pt modelId="{E3DC0D31-BB8A-46CA-8AA6-B09C3F2AFBE2}" type="pres">
      <dgm:prSet presAssocID="{ECF3678C-B999-42C8-94BD-24122AB3ABBF}" presName="parentLeftMargin" presStyleLbl="node1" presStyleIdx="1" presStyleCnt="4"/>
      <dgm:spPr/>
    </dgm:pt>
    <dgm:pt modelId="{1EC413AE-65D6-462E-8A7A-82532436B092}" type="pres">
      <dgm:prSet presAssocID="{ECF3678C-B999-42C8-94BD-24122AB3ABB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0D451CA-8502-468A-AD22-7EC94B095361}" type="pres">
      <dgm:prSet presAssocID="{ECF3678C-B999-42C8-94BD-24122AB3ABBF}" presName="negativeSpace" presStyleCnt="0"/>
      <dgm:spPr/>
    </dgm:pt>
    <dgm:pt modelId="{882D4E61-1926-4749-BFCE-4EB9D1BB5845}" type="pres">
      <dgm:prSet presAssocID="{ECF3678C-B999-42C8-94BD-24122AB3ABBF}" presName="childText" presStyleLbl="conFgAcc1" presStyleIdx="2" presStyleCnt="4">
        <dgm:presLayoutVars>
          <dgm:bulletEnabled val="1"/>
        </dgm:presLayoutVars>
      </dgm:prSet>
      <dgm:spPr/>
    </dgm:pt>
    <dgm:pt modelId="{5F361E78-7A8F-482B-A31E-8BB4FD57E72C}" type="pres">
      <dgm:prSet presAssocID="{514049BC-46B9-4F11-99E4-C7C431B97F11}" presName="spaceBetweenRectangles" presStyleCnt="0"/>
      <dgm:spPr/>
    </dgm:pt>
    <dgm:pt modelId="{260227F6-DA90-48B3-97D8-CC155AD91F0A}" type="pres">
      <dgm:prSet presAssocID="{0110BC99-1125-4D34-9AD0-4DD012B6A987}" presName="parentLin" presStyleCnt="0"/>
      <dgm:spPr/>
    </dgm:pt>
    <dgm:pt modelId="{01874228-E969-40FC-81C8-7E8F777134C5}" type="pres">
      <dgm:prSet presAssocID="{0110BC99-1125-4D34-9AD0-4DD012B6A987}" presName="parentLeftMargin" presStyleLbl="node1" presStyleIdx="2" presStyleCnt="4"/>
      <dgm:spPr/>
    </dgm:pt>
    <dgm:pt modelId="{BD1C6AFA-F712-4BB9-BE30-A7BC2C7C182A}" type="pres">
      <dgm:prSet presAssocID="{0110BC99-1125-4D34-9AD0-4DD012B6A987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4642EDF-509C-4006-9619-5B8C8F67D94C}" type="pres">
      <dgm:prSet presAssocID="{0110BC99-1125-4D34-9AD0-4DD012B6A987}" presName="negativeSpace" presStyleCnt="0"/>
      <dgm:spPr/>
    </dgm:pt>
    <dgm:pt modelId="{B5AFDD9A-F875-4BB1-9D23-240C3DC3DB89}" type="pres">
      <dgm:prSet presAssocID="{0110BC99-1125-4D34-9AD0-4DD012B6A987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E61C7C30-BA63-437D-8ECC-303429F89543}" type="presOf" srcId="{7B345FF5-3696-4CE0-A219-8DF517B7CE23}" destId="{0D99BB5E-2200-4AE7-96F5-046BF6F2886E}" srcOrd="1" destOrd="0" presId="urn:microsoft.com/office/officeart/2005/8/layout/list1"/>
    <dgm:cxn modelId="{9FC24535-F223-4A8C-BC37-DB19E925C89A}" srcId="{2E0005A0-2A1F-40F7-A304-35C2A2529DCD}" destId="{7B345FF5-3696-4CE0-A219-8DF517B7CE23}" srcOrd="1" destOrd="0" parTransId="{27061171-FB5B-4D70-B757-A45955D0FC60}" sibTransId="{2274476D-FA48-4BE1-B2B4-0116B2658850}"/>
    <dgm:cxn modelId="{24547265-C866-4899-B54C-8258475E1761}" type="presOf" srcId="{0110BC99-1125-4D34-9AD0-4DD012B6A987}" destId="{01874228-E969-40FC-81C8-7E8F777134C5}" srcOrd="0" destOrd="0" presId="urn:microsoft.com/office/officeart/2005/8/layout/list1"/>
    <dgm:cxn modelId="{23827351-4B27-4A20-A6DA-BEE320347471}" srcId="{2E0005A0-2A1F-40F7-A304-35C2A2529DCD}" destId="{0110BC99-1125-4D34-9AD0-4DD012B6A987}" srcOrd="3" destOrd="0" parTransId="{9AAA2A9B-BAD8-41E6-99EB-C4A5C61F86CB}" sibTransId="{77637EE9-7D62-4B26-B35D-E7AEF90C32B4}"/>
    <dgm:cxn modelId="{B1578D55-9343-42CF-AB6C-F604615202F0}" type="presOf" srcId="{8F71A6E3-D25D-45CF-A8F6-4EAF824A5562}" destId="{A3832E55-FD84-423A-926F-07D191EFFCEC}" srcOrd="1" destOrd="0" presId="urn:microsoft.com/office/officeart/2005/8/layout/list1"/>
    <dgm:cxn modelId="{09457F8A-5FBD-43F2-A54F-7450A4D11EF4}" type="presOf" srcId="{2E0005A0-2A1F-40F7-A304-35C2A2529DCD}" destId="{3A47C889-C961-4268-B8AC-C53AAC691B01}" srcOrd="0" destOrd="0" presId="urn:microsoft.com/office/officeart/2005/8/layout/list1"/>
    <dgm:cxn modelId="{5282DE94-BF9F-4140-BED7-5E1B52BBD29B}" type="presOf" srcId="{0110BC99-1125-4D34-9AD0-4DD012B6A987}" destId="{BD1C6AFA-F712-4BB9-BE30-A7BC2C7C182A}" srcOrd="1" destOrd="0" presId="urn:microsoft.com/office/officeart/2005/8/layout/list1"/>
    <dgm:cxn modelId="{B1654BB5-BFCC-4A98-AB56-F75BE1AF8412}" srcId="{2E0005A0-2A1F-40F7-A304-35C2A2529DCD}" destId="{ECF3678C-B999-42C8-94BD-24122AB3ABBF}" srcOrd="2" destOrd="0" parTransId="{CCE97409-941D-4628-ADF0-DF4E35E7A38A}" sibTransId="{514049BC-46B9-4F11-99E4-C7C431B97F11}"/>
    <dgm:cxn modelId="{31A8C4C6-F317-4416-8933-EB0EA5204797}" type="presOf" srcId="{7B345FF5-3696-4CE0-A219-8DF517B7CE23}" destId="{44D75650-3FEB-4710-86F2-DDAEF51D1F2E}" srcOrd="0" destOrd="0" presId="urn:microsoft.com/office/officeart/2005/8/layout/list1"/>
    <dgm:cxn modelId="{CDF64ED2-E221-49D8-BB73-5E7F6538B53F}" type="presOf" srcId="{8F71A6E3-D25D-45CF-A8F6-4EAF824A5562}" destId="{6DE7ED66-BB08-4A1D-973B-9AB31CB5C04B}" srcOrd="0" destOrd="0" presId="urn:microsoft.com/office/officeart/2005/8/layout/list1"/>
    <dgm:cxn modelId="{EE258ED4-E9C6-4E2A-97B1-A6A009D21379}" srcId="{2E0005A0-2A1F-40F7-A304-35C2A2529DCD}" destId="{8F71A6E3-D25D-45CF-A8F6-4EAF824A5562}" srcOrd="0" destOrd="0" parTransId="{F5078255-AB91-4B45-A00A-20B789EB2DA5}" sibTransId="{AD75B691-A74F-44B0-81E3-C79F8769E0EB}"/>
    <dgm:cxn modelId="{82A830EB-FAB4-431C-907A-CEAC78D8227F}" type="presOf" srcId="{ECF3678C-B999-42C8-94BD-24122AB3ABBF}" destId="{E3DC0D31-BB8A-46CA-8AA6-B09C3F2AFBE2}" srcOrd="0" destOrd="0" presId="urn:microsoft.com/office/officeart/2005/8/layout/list1"/>
    <dgm:cxn modelId="{B1167BED-9B89-4CB9-B885-94383338C287}" type="presOf" srcId="{ECF3678C-B999-42C8-94BD-24122AB3ABBF}" destId="{1EC413AE-65D6-462E-8A7A-82532436B092}" srcOrd="1" destOrd="0" presId="urn:microsoft.com/office/officeart/2005/8/layout/list1"/>
    <dgm:cxn modelId="{D0C259CB-6FC4-44F0-B84E-3BE0FE3320CA}" type="presParOf" srcId="{3A47C889-C961-4268-B8AC-C53AAC691B01}" destId="{7D838933-1F66-463B-857A-0C15C20081EB}" srcOrd="0" destOrd="0" presId="urn:microsoft.com/office/officeart/2005/8/layout/list1"/>
    <dgm:cxn modelId="{27D8D518-C071-48C9-8098-0823F7A6EF5B}" type="presParOf" srcId="{7D838933-1F66-463B-857A-0C15C20081EB}" destId="{6DE7ED66-BB08-4A1D-973B-9AB31CB5C04B}" srcOrd="0" destOrd="0" presId="urn:microsoft.com/office/officeart/2005/8/layout/list1"/>
    <dgm:cxn modelId="{2CA65B0E-BE54-4594-91C9-08FD57E57C08}" type="presParOf" srcId="{7D838933-1F66-463B-857A-0C15C20081EB}" destId="{A3832E55-FD84-423A-926F-07D191EFFCEC}" srcOrd="1" destOrd="0" presId="urn:microsoft.com/office/officeart/2005/8/layout/list1"/>
    <dgm:cxn modelId="{3A7F3D95-1EEA-48DF-ABFA-FC320C81187F}" type="presParOf" srcId="{3A47C889-C961-4268-B8AC-C53AAC691B01}" destId="{09A863C2-E0CC-49EE-86BD-33E3117049C8}" srcOrd="1" destOrd="0" presId="urn:microsoft.com/office/officeart/2005/8/layout/list1"/>
    <dgm:cxn modelId="{9FE56278-7269-4BCE-A2B2-522E72410E24}" type="presParOf" srcId="{3A47C889-C961-4268-B8AC-C53AAC691B01}" destId="{201FDBC2-C7C6-4B98-BCE3-36000937481E}" srcOrd="2" destOrd="0" presId="urn:microsoft.com/office/officeart/2005/8/layout/list1"/>
    <dgm:cxn modelId="{5AC3EFF0-774A-4559-9526-322373EF1DAA}" type="presParOf" srcId="{3A47C889-C961-4268-B8AC-C53AAC691B01}" destId="{0EEC9287-2A19-4AD9-B086-A274AC250A6D}" srcOrd="3" destOrd="0" presId="urn:microsoft.com/office/officeart/2005/8/layout/list1"/>
    <dgm:cxn modelId="{9B9B629A-8A79-446C-AEBF-52F316A0C43E}" type="presParOf" srcId="{3A47C889-C961-4268-B8AC-C53AAC691B01}" destId="{BAAFDB5D-B4D8-4908-B7B1-D20F881501C7}" srcOrd="4" destOrd="0" presId="urn:microsoft.com/office/officeart/2005/8/layout/list1"/>
    <dgm:cxn modelId="{A44055F3-027D-4B72-8322-55C25A53CDF3}" type="presParOf" srcId="{BAAFDB5D-B4D8-4908-B7B1-D20F881501C7}" destId="{44D75650-3FEB-4710-86F2-DDAEF51D1F2E}" srcOrd="0" destOrd="0" presId="urn:microsoft.com/office/officeart/2005/8/layout/list1"/>
    <dgm:cxn modelId="{912D798F-07C4-4304-A7F7-4267C972778B}" type="presParOf" srcId="{BAAFDB5D-B4D8-4908-B7B1-D20F881501C7}" destId="{0D99BB5E-2200-4AE7-96F5-046BF6F2886E}" srcOrd="1" destOrd="0" presId="urn:microsoft.com/office/officeart/2005/8/layout/list1"/>
    <dgm:cxn modelId="{2F36743F-B46C-4296-885D-3C9E0A3EB43B}" type="presParOf" srcId="{3A47C889-C961-4268-B8AC-C53AAC691B01}" destId="{F5CF35AE-6431-484F-BC19-DA63B546B9B6}" srcOrd="5" destOrd="0" presId="urn:microsoft.com/office/officeart/2005/8/layout/list1"/>
    <dgm:cxn modelId="{2057B63A-7813-432B-87F9-C44E192F66BF}" type="presParOf" srcId="{3A47C889-C961-4268-B8AC-C53AAC691B01}" destId="{C2E60D6E-CF53-4298-A129-2F183F60A123}" srcOrd="6" destOrd="0" presId="urn:microsoft.com/office/officeart/2005/8/layout/list1"/>
    <dgm:cxn modelId="{73B23FFB-F65C-4A95-84BA-83CFB1C90197}" type="presParOf" srcId="{3A47C889-C961-4268-B8AC-C53AAC691B01}" destId="{0B9FE5D2-1CA2-4C06-8B3E-A294D4D1F05B}" srcOrd="7" destOrd="0" presId="urn:microsoft.com/office/officeart/2005/8/layout/list1"/>
    <dgm:cxn modelId="{8CB33976-91F4-4281-BE11-87562A93C824}" type="presParOf" srcId="{3A47C889-C961-4268-B8AC-C53AAC691B01}" destId="{38C8B909-4709-4651-A5FD-20C3E144AC4D}" srcOrd="8" destOrd="0" presId="urn:microsoft.com/office/officeart/2005/8/layout/list1"/>
    <dgm:cxn modelId="{5AD3531E-0844-458B-942C-DE40B503C92F}" type="presParOf" srcId="{38C8B909-4709-4651-A5FD-20C3E144AC4D}" destId="{E3DC0D31-BB8A-46CA-8AA6-B09C3F2AFBE2}" srcOrd="0" destOrd="0" presId="urn:microsoft.com/office/officeart/2005/8/layout/list1"/>
    <dgm:cxn modelId="{547A6E55-F5AE-4E9D-A074-A8C624DEF98B}" type="presParOf" srcId="{38C8B909-4709-4651-A5FD-20C3E144AC4D}" destId="{1EC413AE-65D6-462E-8A7A-82532436B092}" srcOrd="1" destOrd="0" presId="urn:microsoft.com/office/officeart/2005/8/layout/list1"/>
    <dgm:cxn modelId="{CF254A2A-CE0A-4EEF-8714-EDBCB43048E5}" type="presParOf" srcId="{3A47C889-C961-4268-B8AC-C53AAC691B01}" destId="{30D451CA-8502-468A-AD22-7EC94B095361}" srcOrd="9" destOrd="0" presId="urn:microsoft.com/office/officeart/2005/8/layout/list1"/>
    <dgm:cxn modelId="{DE451EF0-41C3-40B2-8D84-FD48D4CA5E87}" type="presParOf" srcId="{3A47C889-C961-4268-B8AC-C53AAC691B01}" destId="{882D4E61-1926-4749-BFCE-4EB9D1BB5845}" srcOrd="10" destOrd="0" presId="urn:microsoft.com/office/officeart/2005/8/layout/list1"/>
    <dgm:cxn modelId="{B50FFDB1-A7B0-4720-B093-983560EBEB03}" type="presParOf" srcId="{3A47C889-C961-4268-B8AC-C53AAC691B01}" destId="{5F361E78-7A8F-482B-A31E-8BB4FD57E72C}" srcOrd="11" destOrd="0" presId="urn:microsoft.com/office/officeart/2005/8/layout/list1"/>
    <dgm:cxn modelId="{FAF60C4B-82BB-42F1-B73E-EC11BFE5BAA5}" type="presParOf" srcId="{3A47C889-C961-4268-B8AC-C53AAC691B01}" destId="{260227F6-DA90-48B3-97D8-CC155AD91F0A}" srcOrd="12" destOrd="0" presId="urn:microsoft.com/office/officeart/2005/8/layout/list1"/>
    <dgm:cxn modelId="{9234758E-6632-4DB2-AC1A-E3976D02AEE3}" type="presParOf" srcId="{260227F6-DA90-48B3-97D8-CC155AD91F0A}" destId="{01874228-E969-40FC-81C8-7E8F777134C5}" srcOrd="0" destOrd="0" presId="urn:microsoft.com/office/officeart/2005/8/layout/list1"/>
    <dgm:cxn modelId="{F09F01AF-8142-4B1A-909C-273356B794EE}" type="presParOf" srcId="{260227F6-DA90-48B3-97D8-CC155AD91F0A}" destId="{BD1C6AFA-F712-4BB9-BE30-A7BC2C7C182A}" srcOrd="1" destOrd="0" presId="urn:microsoft.com/office/officeart/2005/8/layout/list1"/>
    <dgm:cxn modelId="{4792AA69-F3F0-4DBB-AA33-C452093F437F}" type="presParOf" srcId="{3A47C889-C961-4268-B8AC-C53AAC691B01}" destId="{F4642EDF-509C-4006-9619-5B8C8F67D94C}" srcOrd="13" destOrd="0" presId="urn:microsoft.com/office/officeart/2005/8/layout/list1"/>
    <dgm:cxn modelId="{8473221F-6CB9-4C1C-BA70-CDF96FAE5C8E}" type="presParOf" srcId="{3A47C889-C961-4268-B8AC-C53AAC691B01}" destId="{B5AFDD9A-F875-4BB1-9D23-240C3DC3DB89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EEC2546-6A85-407D-81D1-8356022D9B65}" type="doc">
      <dgm:prSet loTypeId="urn:microsoft.com/office/officeart/2005/8/layout/default#5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CBEB197-B5F6-44D7-9DD7-19A17F74DEFE}">
      <dgm:prSet phldrT="[Text]"/>
      <dgm:spPr/>
      <dgm:t>
        <a:bodyPr/>
        <a:lstStyle/>
        <a:p>
          <a:r>
            <a:rPr lang="en-GB"/>
            <a:t>Cash Flow is the most important item to take from financial statements</a:t>
          </a:r>
          <a:endParaRPr lang="en-GB" dirty="0"/>
        </a:p>
      </dgm:t>
    </dgm:pt>
    <dgm:pt modelId="{118B7E39-F3F1-431A-8F83-9E0002BECD3E}" type="parTrans" cxnId="{C27CB84D-D960-4A22-A83C-5B2CA989A038}">
      <dgm:prSet/>
      <dgm:spPr/>
      <dgm:t>
        <a:bodyPr/>
        <a:lstStyle/>
        <a:p>
          <a:endParaRPr lang="en-GB"/>
        </a:p>
      </dgm:t>
    </dgm:pt>
    <dgm:pt modelId="{A995D8F7-9EAD-4D85-8C3F-92AEEB4828C9}" type="sibTrans" cxnId="{C27CB84D-D960-4A22-A83C-5B2CA989A038}">
      <dgm:prSet/>
      <dgm:spPr/>
      <dgm:t>
        <a:bodyPr/>
        <a:lstStyle/>
        <a:p>
          <a:endParaRPr lang="en-GB"/>
        </a:p>
      </dgm:t>
    </dgm:pt>
    <dgm:pt modelId="{613C5723-776E-437F-86CE-7324193465D6}">
      <dgm:prSet phldrT="[Text]"/>
      <dgm:spPr/>
      <dgm:t>
        <a:bodyPr/>
        <a:lstStyle/>
        <a:p>
          <a:r>
            <a:rPr lang="en-GB"/>
            <a:t>Cash Flow is NOT the same as Net Working Capital</a:t>
          </a:r>
          <a:endParaRPr lang="en-GB" dirty="0"/>
        </a:p>
      </dgm:t>
    </dgm:pt>
    <dgm:pt modelId="{BE0EADB6-DE81-4A47-922D-14D3227BD0C8}" type="parTrans" cxnId="{4BC149C8-AA63-4D55-9C65-AFC0A8C97EED}">
      <dgm:prSet/>
      <dgm:spPr/>
      <dgm:t>
        <a:bodyPr/>
        <a:lstStyle/>
        <a:p>
          <a:endParaRPr lang="en-GB"/>
        </a:p>
      </dgm:t>
    </dgm:pt>
    <dgm:pt modelId="{E860FDDF-6B94-4041-A255-16FA8924D13A}" type="sibTrans" cxnId="{4BC149C8-AA63-4D55-9C65-AFC0A8C97EED}">
      <dgm:prSet/>
      <dgm:spPr/>
      <dgm:t>
        <a:bodyPr/>
        <a:lstStyle/>
        <a:p>
          <a:endParaRPr lang="en-GB"/>
        </a:p>
      </dgm:t>
    </dgm:pt>
    <dgm:pt modelId="{68B2B5C1-8E5C-4FA7-BFC4-FDEE9E71D191}">
      <dgm:prSet phldrT="[Text]"/>
      <dgm:spPr/>
      <dgm:t>
        <a:bodyPr/>
        <a:lstStyle/>
        <a:p>
          <a:r>
            <a:rPr lang="en-GB"/>
            <a:t>Cash Flows from Assets = Cash Flows to Creditors and Equity Investors</a:t>
          </a:r>
          <a:endParaRPr lang="en-GB" dirty="0"/>
        </a:p>
      </dgm:t>
    </dgm:pt>
    <dgm:pt modelId="{DFA78DF7-7F5A-4D24-9731-104F4E09F334}" type="parTrans" cxnId="{22F044D3-5F89-45E9-9893-097640979D70}">
      <dgm:prSet/>
      <dgm:spPr/>
      <dgm:t>
        <a:bodyPr/>
        <a:lstStyle/>
        <a:p>
          <a:endParaRPr lang="en-GB"/>
        </a:p>
      </dgm:t>
    </dgm:pt>
    <dgm:pt modelId="{9F5C2DE8-A789-4FB9-A7C7-F8CB80E19AE6}" type="sibTrans" cxnId="{22F044D3-5F89-45E9-9893-097640979D70}">
      <dgm:prSet/>
      <dgm:spPr/>
      <dgm:t>
        <a:bodyPr/>
        <a:lstStyle/>
        <a:p>
          <a:endParaRPr lang="en-GB"/>
        </a:p>
      </dgm:t>
    </dgm:pt>
    <dgm:pt modelId="{BC1B512A-9712-4CF2-8D08-ECFCC27EFA2B}">
      <dgm:prSet phldrT="[Text]"/>
      <dgm:spPr/>
      <dgm:t>
        <a:bodyPr/>
        <a:lstStyle/>
        <a:p>
          <a:r>
            <a:rPr lang="en-GB"/>
            <a:t>Total Cash Flow comes from operating activities, investing activities and financing activities</a:t>
          </a:r>
          <a:endParaRPr lang="en-GB" dirty="0"/>
        </a:p>
      </dgm:t>
    </dgm:pt>
    <dgm:pt modelId="{5146608C-A9A6-4E21-BB3C-3BC2D2AA5302}" type="parTrans" cxnId="{E01CD7A8-1D37-470F-8491-993C8B04AAFE}">
      <dgm:prSet/>
      <dgm:spPr/>
      <dgm:t>
        <a:bodyPr/>
        <a:lstStyle/>
        <a:p>
          <a:endParaRPr lang="en-GB"/>
        </a:p>
      </dgm:t>
    </dgm:pt>
    <dgm:pt modelId="{A4B42CAC-59C3-4F45-B730-159229FB16C3}" type="sibTrans" cxnId="{E01CD7A8-1D37-470F-8491-993C8B04AAFE}">
      <dgm:prSet/>
      <dgm:spPr/>
      <dgm:t>
        <a:bodyPr/>
        <a:lstStyle/>
        <a:p>
          <a:endParaRPr lang="en-GB"/>
        </a:p>
      </dgm:t>
    </dgm:pt>
    <dgm:pt modelId="{AF113CF1-5F55-43FD-B4F5-3D2D2FC7B552}" type="pres">
      <dgm:prSet presAssocID="{AEEC2546-6A85-407D-81D1-8356022D9B65}" presName="diagram" presStyleCnt="0">
        <dgm:presLayoutVars>
          <dgm:dir/>
          <dgm:resizeHandles val="exact"/>
        </dgm:presLayoutVars>
      </dgm:prSet>
      <dgm:spPr/>
    </dgm:pt>
    <dgm:pt modelId="{DE954B8F-E8D4-43CD-A01D-CB54F2835A37}" type="pres">
      <dgm:prSet presAssocID="{5CBEB197-B5F6-44D7-9DD7-19A17F74DEFE}" presName="node" presStyleLbl="node1" presStyleIdx="0" presStyleCnt="4">
        <dgm:presLayoutVars>
          <dgm:bulletEnabled val="1"/>
        </dgm:presLayoutVars>
      </dgm:prSet>
      <dgm:spPr/>
    </dgm:pt>
    <dgm:pt modelId="{686A00A0-E0F2-4F97-AC07-751230C55C99}" type="pres">
      <dgm:prSet presAssocID="{A995D8F7-9EAD-4D85-8C3F-92AEEB4828C9}" presName="sibTrans" presStyleCnt="0"/>
      <dgm:spPr/>
    </dgm:pt>
    <dgm:pt modelId="{B87C8240-C14B-4EE0-A1F2-BD99342A310A}" type="pres">
      <dgm:prSet presAssocID="{613C5723-776E-437F-86CE-7324193465D6}" presName="node" presStyleLbl="node1" presStyleIdx="1" presStyleCnt="4">
        <dgm:presLayoutVars>
          <dgm:bulletEnabled val="1"/>
        </dgm:presLayoutVars>
      </dgm:prSet>
      <dgm:spPr/>
    </dgm:pt>
    <dgm:pt modelId="{24155337-FA2F-43A8-B5F0-FE6194D4B8D5}" type="pres">
      <dgm:prSet presAssocID="{E860FDDF-6B94-4041-A255-16FA8924D13A}" presName="sibTrans" presStyleCnt="0"/>
      <dgm:spPr/>
    </dgm:pt>
    <dgm:pt modelId="{505F7E7B-6342-4A3C-911D-6A12828B3FF1}" type="pres">
      <dgm:prSet presAssocID="{68B2B5C1-8E5C-4FA7-BFC4-FDEE9E71D191}" presName="node" presStyleLbl="node1" presStyleIdx="2" presStyleCnt="4">
        <dgm:presLayoutVars>
          <dgm:bulletEnabled val="1"/>
        </dgm:presLayoutVars>
      </dgm:prSet>
      <dgm:spPr/>
    </dgm:pt>
    <dgm:pt modelId="{2C9047EA-0F0C-44F6-BED1-9B1D526194E7}" type="pres">
      <dgm:prSet presAssocID="{9F5C2DE8-A789-4FB9-A7C7-F8CB80E19AE6}" presName="sibTrans" presStyleCnt="0"/>
      <dgm:spPr/>
    </dgm:pt>
    <dgm:pt modelId="{8B9BF694-A342-41E3-ABD5-C64C34635E99}" type="pres">
      <dgm:prSet presAssocID="{BC1B512A-9712-4CF2-8D08-ECFCC27EFA2B}" presName="node" presStyleLbl="node1" presStyleIdx="3" presStyleCnt="4">
        <dgm:presLayoutVars>
          <dgm:bulletEnabled val="1"/>
        </dgm:presLayoutVars>
      </dgm:prSet>
      <dgm:spPr/>
    </dgm:pt>
  </dgm:ptLst>
  <dgm:cxnLst>
    <dgm:cxn modelId="{972A991D-353F-43AA-B4B9-B2F843B2D8A2}" type="presOf" srcId="{5CBEB197-B5F6-44D7-9DD7-19A17F74DEFE}" destId="{DE954B8F-E8D4-43CD-A01D-CB54F2835A37}" srcOrd="0" destOrd="0" presId="urn:microsoft.com/office/officeart/2005/8/layout/default#5"/>
    <dgm:cxn modelId="{524ED53D-2BEF-4F47-9809-12A05FBA32AD}" type="presOf" srcId="{BC1B512A-9712-4CF2-8D08-ECFCC27EFA2B}" destId="{8B9BF694-A342-41E3-ABD5-C64C34635E99}" srcOrd="0" destOrd="0" presId="urn:microsoft.com/office/officeart/2005/8/layout/default#5"/>
    <dgm:cxn modelId="{CC22096D-6BC2-41B4-BA87-E34406EAD859}" type="presOf" srcId="{613C5723-776E-437F-86CE-7324193465D6}" destId="{B87C8240-C14B-4EE0-A1F2-BD99342A310A}" srcOrd="0" destOrd="0" presId="urn:microsoft.com/office/officeart/2005/8/layout/default#5"/>
    <dgm:cxn modelId="{C27CB84D-D960-4A22-A83C-5B2CA989A038}" srcId="{AEEC2546-6A85-407D-81D1-8356022D9B65}" destId="{5CBEB197-B5F6-44D7-9DD7-19A17F74DEFE}" srcOrd="0" destOrd="0" parTransId="{118B7E39-F3F1-431A-8F83-9E0002BECD3E}" sibTransId="{A995D8F7-9EAD-4D85-8C3F-92AEEB4828C9}"/>
    <dgm:cxn modelId="{E8901393-23F7-47DA-8E86-E551587AE145}" type="presOf" srcId="{AEEC2546-6A85-407D-81D1-8356022D9B65}" destId="{AF113CF1-5F55-43FD-B4F5-3D2D2FC7B552}" srcOrd="0" destOrd="0" presId="urn:microsoft.com/office/officeart/2005/8/layout/default#5"/>
    <dgm:cxn modelId="{BE8173A2-830D-48D1-A7A3-41BDA5739DA2}" type="presOf" srcId="{68B2B5C1-8E5C-4FA7-BFC4-FDEE9E71D191}" destId="{505F7E7B-6342-4A3C-911D-6A12828B3FF1}" srcOrd="0" destOrd="0" presId="urn:microsoft.com/office/officeart/2005/8/layout/default#5"/>
    <dgm:cxn modelId="{E01CD7A8-1D37-470F-8491-993C8B04AAFE}" srcId="{AEEC2546-6A85-407D-81D1-8356022D9B65}" destId="{BC1B512A-9712-4CF2-8D08-ECFCC27EFA2B}" srcOrd="3" destOrd="0" parTransId="{5146608C-A9A6-4E21-BB3C-3BC2D2AA5302}" sibTransId="{A4B42CAC-59C3-4F45-B730-159229FB16C3}"/>
    <dgm:cxn modelId="{4BC149C8-AA63-4D55-9C65-AFC0A8C97EED}" srcId="{AEEC2546-6A85-407D-81D1-8356022D9B65}" destId="{613C5723-776E-437F-86CE-7324193465D6}" srcOrd="1" destOrd="0" parTransId="{BE0EADB6-DE81-4A47-922D-14D3227BD0C8}" sibTransId="{E860FDDF-6B94-4041-A255-16FA8924D13A}"/>
    <dgm:cxn modelId="{22F044D3-5F89-45E9-9893-097640979D70}" srcId="{AEEC2546-6A85-407D-81D1-8356022D9B65}" destId="{68B2B5C1-8E5C-4FA7-BFC4-FDEE9E71D191}" srcOrd="2" destOrd="0" parTransId="{DFA78DF7-7F5A-4D24-9731-104F4E09F334}" sibTransId="{9F5C2DE8-A789-4FB9-A7C7-F8CB80E19AE6}"/>
    <dgm:cxn modelId="{C75D3FFD-483D-488D-9809-E9924A86EDED}" type="presParOf" srcId="{AF113CF1-5F55-43FD-B4F5-3D2D2FC7B552}" destId="{DE954B8F-E8D4-43CD-A01D-CB54F2835A37}" srcOrd="0" destOrd="0" presId="urn:microsoft.com/office/officeart/2005/8/layout/default#5"/>
    <dgm:cxn modelId="{9260A8BF-145C-4E26-90C7-24347481DC31}" type="presParOf" srcId="{AF113CF1-5F55-43FD-B4F5-3D2D2FC7B552}" destId="{686A00A0-E0F2-4F97-AC07-751230C55C99}" srcOrd="1" destOrd="0" presId="urn:microsoft.com/office/officeart/2005/8/layout/default#5"/>
    <dgm:cxn modelId="{3640E8A6-BF06-4028-95FF-7B52FADA7AE3}" type="presParOf" srcId="{AF113CF1-5F55-43FD-B4F5-3D2D2FC7B552}" destId="{B87C8240-C14B-4EE0-A1F2-BD99342A310A}" srcOrd="2" destOrd="0" presId="urn:microsoft.com/office/officeart/2005/8/layout/default#5"/>
    <dgm:cxn modelId="{23092216-4779-416C-B515-82665750B047}" type="presParOf" srcId="{AF113CF1-5F55-43FD-B4F5-3D2D2FC7B552}" destId="{24155337-FA2F-43A8-B5F0-FE6194D4B8D5}" srcOrd="3" destOrd="0" presId="urn:microsoft.com/office/officeart/2005/8/layout/default#5"/>
    <dgm:cxn modelId="{36719032-52EE-4E36-9AFD-622B611FA733}" type="presParOf" srcId="{AF113CF1-5F55-43FD-B4F5-3D2D2FC7B552}" destId="{505F7E7B-6342-4A3C-911D-6A12828B3FF1}" srcOrd="4" destOrd="0" presId="urn:microsoft.com/office/officeart/2005/8/layout/default#5"/>
    <dgm:cxn modelId="{E1E7C09C-B32C-4D9F-A808-D73A3AC7F6A3}" type="presParOf" srcId="{AF113CF1-5F55-43FD-B4F5-3D2D2FC7B552}" destId="{2C9047EA-0F0C-44F6-BED1-9B1D526194E7}" srcOrd="5" destOrd="0" presId="urn:microsoft.com/office/officeart/2005/8/layout/default#5"/>
    <dgm:cxn modelId="{119200F7-5C97-46F1-85E2-DE239BC3D35F}" type="presParOf" srcId="{AF113CF1-5F55-43FD-B4F5-3D2D2FC7B552}" destId="{8B9BF694-A342-41E3-ABD5-C64C34635E99}" srcOrd="6" destOrd="0" presId="urn:microsoft.com/office/officeart/2005/8/layout/default#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AA2F8348-9CC6-6149-AD27-69302767889D}" type="doc">
      <dgm:prSet loTypeId="urn:microsoft.com/office/officeart/2005/8/layout/radial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2390019-57F1-0740-8702-6E03F34547E8}">
      <dgm:prSet phldrT="[Text]"/>
      <dgm:spPr/>
      <dgm:t>
        <a:bodyPr/>
        <a:lstStyle/>
        <a:p>
          <a:r>
            <a:rPr lang="en-GB" dirty="0"/>
            <a:t>Net Cash Flow</a:t>
          </a:r>
        </a:p>
      </dgm:t>
    </dgm:pt>
    <dgm:pt modelId="{2AEFEC22-BE1D-4843-A2C7-F7B4E8000C3D}" type="parTrans" cxnId="{33D9D5CE-5CE9-4044-A6D4-2CBA2E583BD5}">
      <dgm:prSet/>
      <dgm:spPr/>
      <dgm:t>
        <a:bodyPr/>
        <a:lstStyle/>
        <a:p>
          <a:endParaRPr lang="en-GB"/>
        </a:p>
      </dgm:t>
    </dgm:pt>
    <dgm:pt modelId="{EF4326BE-FE2A-9D43-A25A-68C135AC77EC}" type="sibTrans" cxnId="{33D9D5CE-5CE9-4044-A6D4-2CBA2E583BD5}">
      <dgm:prSet/>
      <dgm:spPr/>
      <dgm:t>
        <a:bodyPr/>
        <a:lstStyle/>
        <a:p>
          <a:endParaRPr lang="en-GB"/>
        </a:p>
      </dgm:t>
    </dgm:pt>
    <dgm:pt modelId="{0FA9B064-5FD2-BD4A-9BFD-173BD1FF6DC5}">
      <dgm:prSet phldrT="[Text]"/>
      <dgm:spPr/>
      <dgm:t>
        <a:bodyPr/>
        <a:lstStyle/>
        <a:p>
          <a:r>
            <a:rPr lang="en-GB" dirty="0"/>
            <a:t>Operating Cash Flow</a:t>
          </a:r>
        </a:p>
      </dgm:t>
    </dgm:pt>
    <dgm:pt modelId="{8C06D09F-24BE-5647-9CEA-7C314655DCB7}" type="parTrans" cxnId="{401BF889-E783-C349-957E-2088A36E01E6}">
      <dgm:prSet/>
      <dgm:spPr/>
      <dgm:t>
        <a:bodyPr/>
        <a:lstStyle/>
        <a:p>
          <a:endParaRPr lang="en-GB"/>
        </a:p>
      </dgm:t>
    </dgm:pt>
    <dgm:pt modelId="{3D69212B-1ACD-EC49-BED8-C5F545A7F917}" type="sibTrans" cxnId="{401BF889-E783-C349-957E-2088A36E01E6}">
      <dgm:prSet/>
      <dgm:spPr/>
      <dgm:t>
        <a:bodyPr/>
        <a:lstStyle/>
        <a:p>
          <a:endParaRPr lang="en-GB"/>
        </a:p>
      </dgm:t>
    </dgm:pt>
    <dgm:pt modelId="{88974BBF-60A1-274E-B6A4-23E7B1CC95EC}">
      <dgm:prSet phldrT="[Text]"/>
      <dgm:spPr/>
      <dgm:t>
        <a:bodyPr/>
        <a:lstStyle/>
        <a:p>
          <a:r>
            <a:rPr lang="en-GB" dirty="0"/>
            <a:t>Investing Cash Flow</a:t>
          </a:r>
        </a:p>
      </dgm:t>
    </dgm:pt>
    <dgm:pt modelId="{71491B9E-6723-4B45-ABB6-C25137C79CD4}" type="parTrans" cxnId="{C2730616-452C-6345-9304-E1B162D9378F}">
      <dgm:prSet/>
      <dgm:spPr/>
      <dgm:t>
        <a:bodyPr/>
        <a:lstStyle/>
        <a:p>
          <a:endParaRPr lang="en-GB"/>
        </a:p>
      </dgm:t>
    </dgm:pt>
    <dgm:pt modelId="{DB4C8766-D5A5-A84C-A7A9-1F2A5224468F}" type="sibTrans" cxnId="{C2730616-452C-6345-9304-E1B162D9378F}">
      <dgm:prSet/>
      <dgm:spPr/>
      <dgm:t>
        <a:bodyPr/>
        <a:lstStyle/>
        <a:p>
          <a:endParaRPr lang="en-GB"/>
        </a:p>
      </dgm:t>
    </dgm:pt>
    <dgm:pt modelId="{7585776D-0E99-FD4B-B58D-39E575F0C517}">
      <dgm:prSet phldrT="[Text]"/>
      <dgm:spPr/>
      <dgm:t>
        <a:bodyPr/>
        <a:lstStyle/>
        <a:p>
          <a:r>
            <a:rPr lang="en-GB" dirty="0"/>
            <a:t>Financing Cash Flow</a:t>
          </a:r>
        </a:p>
      </dgm:t>
    </dgm:pt>
    <dgm:pt modelId="{6F275F50-F626-534D-934B-6E04D7F8B782}" type="parTrans" cxnId="{5CF00298-25A3-D748-8625-15882536D79C}">
      <dgm:prSet/>
      <dgm:spPr/>
      <dgm:t>
        <a:bodyPr/>
        <a:lstStyle/>
        <a:p>
          <a:endParaRPr lang="en-GB"/>
        </a:p>
      </dgm:t>
    </dgm:pt>
    <dgm:pt modelId="{E6DC9979-AFD0-3240-884A-2ECEB8661B9D}" type="sibTrans" cxnId="{5CF00298-25A3-D748-8625-15882536D79C}">
      <dgm:prSet/>
      <dgm:spPr/>
      <dgm:t>
        <a:bodyPr/>
        <a:lstStyle/>
        <a:p>
          <a:endParaRPr lang="en-GB"/>
        </a:p>
      </dgm:t>
    </dgm:pt>
    <dgm:pt modelId="{4EF54E97-2FA7-364C-B1D3-1AE7B0501D92}" type="pres">
      <dgm:prSet presAssocID="{AA2F8348-9CC6-6149-AD27-69302767889D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026DC27-FA18-744E-87F8-C22C5E55F303}" type="pres">
      <dgm:prSet presAssocID="{82390019-57F1-0740-8702-6E03F34547E8}" presName="centerShape" presStyleLbl="node0" presStyleIdx="0" presStyleCnt="1"/>
      <dgm:spPr/>
    </dgm:pt>
    <dgm:pt modelId="{0662B703-525F-584D-9D66-B40B8723074E}" type="pres">
      <dgm:prSet presAssocID="{8C06D09F-24BE-5647-9CEA-7C314655DCB7}" presName="parTrans" presStyleLbl="bgSibTrans2D1" presStyleIdx="0" presStyleCnt="3"/>
      <dgm:spPr/>
    </dgm:pt>
    <dgm:pt modelId="{7989D894-D673-1D48-9AC5-5BC3B8C76081}" type="pres">
      <dgm:prSet presAssocID="{0FA9B064-5FD2-BD4A-9BFD-173BD1FF6DC5}" presName="node" presStyleLbl="node1" presStyleIdx="0" presStyleCnt="3">
        <dgm:presLayoutVars>
          <dgm:bulletEnabled val="1"/>
        </dgm:presLayoutVars>
      </dgm:prSet>
      <dgm:spPr/>
    </dgm:pt>
    <dgm:pt modelId="{6D8F5E2E-C9C8-5D47-A08C-F5F5DED65271}" type="pres">
      <dgm:prSet presAssocID="{71491B9E-6723-4B45-ABB6-C25137C79CD4}" presName="parTrans" presStyleLbl="bgSibTrans2D1" presStyleIdx="1" presStyleCnt="3"/>
      <dgm:spPr/>
    </dgm:pt>
    <dgm:pt modelId="{21C7DC25-6A4F-9D41-9D93-33DFF3EA28A9}" type="pres">
      <dgm:prSet presAssocID="{88974BBF-60A1-274E-B6A4-23E7B1CC95EC}" presName="node" presStyleLbl="node1" presStyleIdx="1" presStyleCnt="3">
        <dgm:presLayoutVars>
          <dgm:bulletEnabled val="1"/>
        </dgm:presLayoutVars>
      </dgm:prSet>
      <dgm:spPr/>
    </dgm:pt>
    <dgm:pt modelId="{83979561-5EB9-9845-95F6-761FA8DAA663}" type="pres">
      <dgm:prSet presAssocID="{6F275F50-F626-534D-934B-6E04D7F8B782}" presName="parTrans" presStyleLbl="bgSibTrans2D1" presStyleIdx="2" presStyleCnt="3"/>
      <dgm:spPr/>
    </dgm:pt>
    <dgm:pt modelId="{2608004D-F499-5043-A57F-BC5F357AA4A1}" type="pres">
      <dgm:prSet presAssocID="{7585776D-0E99-FD4B-B58D-39E575F0C517}" presName="node" presStyleLbl="node1" presStyleIdx="2" presStyleCnt="3">
        <dgm:presLayoutVars>
          <dgm:bulletEnabled val="1"/>
        </dgm:presLayoutVars>
      </dgm:prSet>
      <dgm:spPr/>
    </dgm:pt>
  </dgm:ptLst>
  <dgm:cxnLst>
    <dgm:cxn modelId="{B7F0AC0C-965D-BB4B-B04B-971763EF6582}" type="presOf" srcId="{8C06D09F-24BE-5647-9CEA-7C314655DCB7}" destId="{0662B703-525F-584D-9D66-B40B8723074E}" srcOrd="0" destOrd="0" presId="urn:microsoft.com/office/officeart/2005/8/layout/radial4"/>
    <dgm:cxn modelId="{C2730616-452C-6345-9304-E1B162D9378F}" srcId="{82390019-57F1-0740-8702-6E03F34547E8}" destId="{88974BBF-60A1-274E-B6A4-23E7B1CC95EC}" srcOrd="1" destOrd="0" parTransId="{71491B9E-6723-4B45-ABB6-C25137C79CD4}" sibTransId="{DB4C8766-D5A5-A84C-A7A9-1F2A5224468F}"/>
    <dgm:cxn modelId="{AF2AD226-6F2D-7C4D-A3B9-5C66061D852A}" type="presOf" srcId="{6F275F50-F626-534D-934B-6E04D7F8B782}" destId="{83979561-5EB9-9845-95F6-761FA8DAA663}" srcOrd="0" destOrd="0" presId="urn:microsoft.com/office/officeart/2005/8/layout/radial4"/>
    <dgm:cxn modelId="{C3C20133-5DE7-1749-ABA9-0E8BC83E07FE}" type="presOf" srcId="{88974BBF-60A1-274E-B6A4-23E7B1CC95EC}" destId="{21C7DC25-6A4F-9D41-9D93-33DFF3EA28A9}" srcOrd="0" destOrd="0" presId="urn:microsoft.com/office/officeart/2005/8/layout/radial4"/>
    <dgm:cxn modelId="{22A20E76-45FE-7E48-B3B2-45631BBEA44D}" type="presOf" srcId="{7585776D-0E99-FD4B-B58D-39E575F0C517}" destId="{2608004D-F499-5043-A57F-BC5F357AA4A1}" srcOrd="0" destOrd="0" presId="urn:microsoft.com/office/officeart/2005/8/layout/radial4"/>
    <dgm:cxn modelId="{401BF889-E783-C349-957E-2088A36E01E6}" srcId="{82390019-57F1-0740-8702-6E03F34547E8}" destId="{0FA9B064-5FD2-BD4A-9BFD-173BD1FF6DC5}" srcOrd="0" destOrd="0" parTransId="{8C06D09F-24BE-5647-9CEA-7C314655DCB7}" sibTransId="{3D69212B-1ACD-EC49-BED8-C5F545A7F917}"/>
    <dgm:cxn modelId="{5CF00298-25A3-D748-8625-15882536D79C}" srcId="{82390019-57F1-0740-8702-6E03F34547E8}" destId="{7585776D-0E99-FD4B-B58D-39E575F0C517}" srcOrd="2" destOrd="0" parTransId="{6F275F50-F626-534D-934B-6E04D7F8B782}" sibTransId="{E6DC9979-AFD0-3240-884A-2ECEB8661B9D}"/>
    <dgm:cxn modelId="{F6E2539A-C7F8-7B4F-8AAD-E9DA50219D8E}" type="presOf" srcId="{71491B9E-6723-4B45-ABB6-C25137C79CD4}" destId="{6D8F5E2E-C9C8-5D47-A08C-F5F5DED65271}" srcOrd="0" destOrd="0" presId="urn:microsoft.com/office/officeart/2005/8/layout/radial4"/>
    <dgm:cxn modelId="{E4996D9F-7758-7940-A590-3EF215EE53F6}" type="presOf" srcId="{0FA9B064-5FD2-BD4A-9BFD-173BD1FF6DC5}" destId="{7989D894-D673-1D48-9AC5-5BC3B8C76081}" srcOrd="0" destOrd="0" presId="urn:microsoft.com/office/officeart/2005/8/layout/radial4"/>
    <dgm:cxn modelId="{71C4BECB-A0A0-AB49-B486-B173E5F927B3}" type="presOf" srcId="{82390019-57F1-0740-8702-6E03F34547E8}" destId="{E026DC27-FA18-744E-87F8-C22C5E55F303}" srcOrd="0" destOrd="0" presId="urn:microsoft.com/office/officeart/2005/8/layout/radial4"/>
    <dgm:cxn modelId="{33D9D5CE-5CE9-4044-A6D4-2CBA2E583BD5}" srcId="{AA2F8348-9CC6-6149-AD27-69302767889D}" destId="{82390019-57F1-0740-8702-6E03F34547E8}" srcOrd="0" destOrd="0" parTransId="{2AEFEC22-BE1D-4843-A2C7-F7B4E8000C3D}" sibTransId="{EF4326BE-FE2A-9D43-A25A-68C135AC77EC}"/>
    <dgm:cxn modelId="{5448BEEA-FD68-6C49-8BFD-A04CB9FCE5F2}" type="presOf" srcId="{AA2F8348-9CC6-6149-AD27-69302767889D}" destId="{4EF54E97-2FA7-364C-B1D3-1AE7B0501D92}" srcOrd="0" destOrd="0" presId="urn:microsoft.com/office/officeart/2005/8/layout/radial4"/>
    <dgm:cxn modelId="{5A0B2B13-BF0E-DB44-AFF4-57BE66998F0B}" type="presParOf" srcId="{4EF54E97-2FA7-364C-B1D3-1AE7B0501D92}" destId="{E026DC27-FA18-744E-87F8-C22C5E55F303}" srcOrd="0" destOrd="0" presId="urn:microsoft.com/office/officeart/2005/8/layout/radial4"/>
    <dgm:cxn modelId="{3CF6366A-3752-6D4B-B240-990F83F37DB7}" type="presParOf" srcId="{4EF54E97-2FA7-364C-B1D3-1AE7B0501D92}" destId="{0662B703-525F-584D-9D66-B40B8723074E}" srcOrd="1" destOrd="0" presId="urn:microsoft.com/office/officeart/2005/8/layout/radial4"/>
    <dgm:cxn modelId="{CAF82472-EE5D-2A45-940C-6CCF3F1332C8}" type="presParOf" srcId="{4EF54E97-2FA7-364C-B1D3-1AE7B0501D92}" destId="{7989D894-D673-1D48-9AC5-5BC3B8C76081}" srcOrd="2" destOrd="0" presId="urn:microsoft.com/office/officeart/2005/8/layout/radial4"/>
    <dgm:cxn modelId="{973438AE-6C12-934B-BC1B-453687FE5B9C}" type="presParOf" srcId="{4EF54E97-2FA7-364C-B1D3-1AE7B0501D92}" destId="{6D8F5E2E-C9C8-5D47-A08C-F5F5DED65271}" srcOrd="3" destOrd="0" presId="urn:microsoft.com/office/officeart/2005/8/layout/radial4"/>
    <dgm:cxn modelId="{4DC7EAE1-5265-314F-A44B-3061B09A5CB2}" type="presParOf" srcId="{4EF54E97-2FA7-364C-B1D3-1AE7B0501D92}" destId="{21C7DC25-6A4F-9D41-9D93-33DFF3EA28A9}" srcOrd="4" destOrd="0" presId="urn:microsoft.com/office/officeart/2005/8/layout/radial4"/>
    <dgm:cxn modelId="{85CC4F6C-A43B-4047-9876-25DF023AF226}" type="presParOf" srcId="{4EF54E97-2FA7-364C-B1D3-1AE7B0501D92}" destId="{83979561-5EB9-9845-95F6-761FA8DAA663}" srcOrd="5" destOrd="0" presId="urn:microsoft.com/office/officeart/2005/8/layout/radial4"/>
    <dgm:cxn modelId="{FF39259B-AE8F-BD4E-AFAD-72C28EFAD9DD}" type="presParOf" srcId="{4EF54E97-2FA7-364C-B1D3-1AE7B0501D92}" destId="{2608004D-F499-5043-A57F-BC5F357AA4A1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51C65D7-CE43-496C-93A9-411D5CDE1915}" type="doc">
      <dgm:prSet loTypeId="urn:microsoft.com/office/officeart/2005/8/layout/default#7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03EE5767-899E-4DE0-81A4-FEE8C23B7ACD}">
      <dgm:prSet phldrT="[Text]"/>
      <dgm:spPr/>
      <dgm:t>
        <a:bodyPr/>
        <a:lstStyle/>
        <a:p>
          <a:r>
            <a:rPr lang="en-GB"/>
            <a:t>Liquidity Ratios</a:t>
          </a:r>
          <a:endParaRPr lang="en-GB" dirty="0"/>
        </a:p>
      </dgm:t>
    </dgm:pt>
    <dgm:pt modelId="{B9742C56-46A2-4B68-B561-53502DFD450E}" type="parTrans" cxnId="{6570774E-33A5-4427-86D5-2E0F52723CD5}">
      <dgm:prSet/>
      <dgm:spPr/>
      <dgm:t>
        <a:bodyPr/>
        <a:lstStyle/>
        <a:p>
          <a:endParaRPr lang="en-GB"/>
        </a:p>
      </dgm:t>
    </dgm:pt>
    <dgm:pt modelId="{6968514C-10DE-46FE-A235-B13B3E23CED5}" type="sibTrans" cxnId="{6570774E-33A5-4427-86D5-2E0F52723CD5}">
      <dgm:prSet/>
      <dgm:spPr/>
      <dgm:t>
        <a:bodyPr/>
        <a:lstStyle/>
        <a:p>
          <a:endParaRPr lang="en-GB"/>
        </a:p>
      </dgm:t>
    </dgm:pt>
    <dgm:pt modelId="{8EE0129E-DBD2-434D-AA3D-E7BD35174A17}">
      <dgm:prSet phldrT="[Text]"/>
      <dgm:spPr/>
      <dgm:t>
        <a:bodyPr/>
        <a:lstStyle/>
        <a:p>
          <a:r>
            <a:rPr lang="en-GB"/>
            <a:t>Financial Leverage Ratios</a:t>
          </a:r>
          <a:endParaRPr lang="en-GB" dirty="0"/>
        </a:p>
      </dgm:t>
    </dgm:pt>
    <dgm:pt modelId="{7BE5C1A7-99AF-432F-BBD5-CAB554E72285}" type="parTrans" cxnId="{EBFAE5C1-93CD-4C39-A1A9-F43736E92E72}">
      <dgm:prSet/>
      <dgm:spPr/>
      <dgm:t>
        <a:bodyPr/>
        <a:lstStyle/>
        <a:p>
          <a:endParaRPr lang="en-GB"/>
        </a:p>
      </dgm:t>
    </dgm:pt>
    <dgm:pt modelId="{6877E609-0D84-4295-BFBA-E2FEFE91596A}" type="sibTrans" cxnId="{EBFAE5C1-93CD-4C39-A1A9-F43736E92E72}">
      <dgm:prSet/>
      <dgm:spPr/>
      <dgm:t>
        <a:bodyPr/>
        <a:lstStyle/>
        <a:p>
          <a:endParaRPr lang="en-GB"/>
        </a:p>
      </dgm:t>
    </dgm:pt>
    <dgm:pt modelId="{F73D6DD5-CB8C-4510-898E-5304DB4D2B98}">
      <dgm:prSet phldrT="[Text]"/>
      <dgm:spPr/>
      <dgm:t>
        <a:bodyPr/>
        <a:lstStyle/>
        <a:p>
          <a:r>
            <a:rPr lang="en-GB"/>
            <a:t>Turnover Ratios</a:t>
          </a:r>
          <a:endParaRPr lang="en-GB" dirty="0"/>
        </a:p>
      </dgm:t>
    </dgm:pt>
    <dgm:pt modelId="{7B6350CF-7A2C-4E95-9B38-283F775F3B0C}" type="parTrans" cxnId="{5B02E5CE-5834-4A83-ABB0-0A0D29892431}">
      <dgm:prSet/>
      <dgm:spPr/>
      <dgm:t>
        <a:bodyPr/>
        <a:lstStyle/>
        <a:p>
          <a:endParaRPr lang="en-GB"/>
        </a:p>
      </dgm:t>
    </dgm:pt>
    <dgm:pt modelId="{166A06C9-41C1-4500-ABA6-A743E354B491}" type="sibTrans" cxnId="{5B02E5CE-5834-4A83-ABB0-0A0D29892431}">
      <dgm:prSet/>
      <dgm:spPr/>
      <dgm:t>
        <a:bodyPr/>
        <a:lstStyle/>
        <a:p>
          <a:endParaRPr lang="en-GB"/>
        </a:p>
      </dgm:t>
    </dgm:pt>
    <dgm:pt modelId="{6EA96FE4-E76A-49E9-985D-AB6895B9DE0E}">
      <dgm:prSet phldrT="[Text]"/>
      <dgm:spPr/>
      <dgm:t>
        <a:bodyPr/>
        <a:lstStyle/>
        <a:p>
          <a:r>
            <a:rPr lang="en-GB"/>
            <a:t>Profitability Ratios</a:t>
          </a:r>
          <a:endParaRPr lang="en-GB" dirty="0"/>
        </a:p>
      </dgm:t>
    </dgm:pt>
    <dgm:pt modelId="{0B2C23F7-0B2F-47F6-ADF5-3514B2B36ADC}" type="parTrans" cxnId="{E3FDA6AE-A273-4546-BA1F-577B133E1C50}">
      <dgm:prSet/>
      <dgm:spPr/>
      <dgm:t>
        <a:bodyPr/>
        <a:lstStyle/>
        <a:p>
          <a:endParaRPr lang="en-GB"/>
        </a:p>
      </dgm:t>
    </dgm:pt>
    <dgm:pt modelId="{AA995959-DC80-4D15-8293-348B5BD622E1}" type="sibTrans" cxnId="{E3FDA6AE-A273-4546-BA1F-577B133E1C50}">
      <dgm:prSet/>
      <dgm:spPr/>
      <dgm:t>
        <a:bodyPr/>
        <a:lstStyle/>
        <a:p>
          <a:endParaRPr lang="en-GB"/>
        </a:p>
      </dgm:t>
    </dgm:pt>
    <dgm:pt modelId="{C25D296C-D4DE-4D8A-B287-E6B0C1FA2A8F}">
      <dgm:prSet phldrT="[Text]"/>
      <dgm:spPr/>
      <dgm:t>
        <a:bodyPr/>
        <a:lstStyle/>
        <a:p>
          <a:r>
            <a:rPr lang="en-GB"/>
            <a:t>Market Value Ratios</a:t>
          </a:r>
          <a:endParaRPr lang="en-GB" dirty="0"/>
        </a:p>
      </dgm:t>
    </dgm:pt>
    <dgm:pt modelId="{BB81FD00-086B-4422-A47B-B3BB2069490A}" type="parTrans" cxnId="{9E24786F-2BB4-4E63-AA5E-7D1FAB864710}">
      <dgm:prSet/>
      <dgm:spPr/>
      <dgm:t>
        <a:bodyPr/>
        <a:lstStyle/>
        <a:p>
          <a:endParaRPr lang="en-GB"/>
        </a:p>
      </dgm:t>
    </dgm:pt>
    <dgm:pt modelId="{FDAF7A3E-16FF-4C1C-BCBE-433B633A73FB}" type="sibTrans" cxnId="{9E24786F-2BB4-4E63-AA5E-7D1FAB864710}">
      <dgm:prSet/>
      <dgm:spPr/>
      <dgm:t>
        <a:bodyPr/>
        <a:lstStyle/>
        <a:p>
          <a:endParaRPr lang="en-GB"/>
        </a:p>
      </dgm:t>
    </dgm:pt>
    <dgm:pt modelId="{92971660-C620-4028-B6FF-564AC5320B3B}" type="pres">
      <dgm:prSet presAssocID="{D51C65D7-CE43-496C-93A9-411D5CDE1915}" presName="diagram" presStyleCnt="0">
        <dgm:presLayoutVars>
          <dgm:dir/>
          <dgm:resizeHandles val="exact"/>
        </dgm:presLayoutVars>
      </dgm:prSet>
      <dgm:spPr/>
    </dgm:pt>
    <dgm:pt modelId="{58DACD62-81C8-4833-8F49-CEF59BCD361E}" type="pres">
      <dgm:prSet presAssocID="{03EE5767-899E-4DE0-81A4-FEE8C23B7ACD}" presName="node" presStyleLbl="node1" presStyleIdx="0" presStyleCnt="5">
        <dgm:presLayoutVars>
          <dgm:bulletEnabled val="1"/>
        </dgm:presLayoutVars>
      </dgm:prSet>
      <dgm:spPr/>
    </dgm:pt>
    <dgm:pt modelId="{EA86FAB4-B16F-449B-8C24-C6F773BD97AB}" type="pres">
      <dgm:prSet presAssocID="{6968514C-10DE-46FE-A235-B13B3E23CED5}" presName="sibTrans" presStyleCnt="0"/>
      <dgm:spPr/>
    </dgm:pt>
    <dgm:pt modelId="{EDFF5917-64F2-4543-BE08-DC97C3F565E5}" type="pres">
      <dgm:prSet presAssocID="{8EE0129E-DBD2-434D-AA3D-E7BD35174A17}" presName="node" presStyleLbl="node1" presStyleIdx="1" presStyleCnt="5">
        <dgm:presLayoutVars>
          <dgm:bulletEnabled val="1"/>
        </dgm:presLayoutVars>
      </dgm:prSet>
      <dgm:spPr/>
    </dgm:pt>
    <dgm:pt modelId="{F6502335-6BDF-41AA-BA0C-CFE1C17F99F0}" type="pres">
      <dgm:prSet presAssocID="{6877E609-0D84-4295-BFBA-E2FEFE91596A}" presName="sibTrans" presStyleCnt="0"/>
      <dgm:spPr/>
    </dgm:pt>
    <dgm:pt modelId="{7EB32A87-88BD-4EBF-98CE-64985748042D}" type="pres">
      <dgm:prSet presAssocID="{F73D6DD5-CB8C-4510-898E-5304DB4D2B98}" presName="node" presStyleLbl="node1" presStyleIdx="2" presStyleCnt="5">
        <dgm:presLayoutVars>
          <dgm:bulletEnabled val="1"/>
        </dgm:presLayoutVars>
      </dgm:prSet>
      <dgm:spPr/>
    </dgm:pt>
    <dgm:pt modelId="{E3D6F593-3943-403D-9139-B64FD9EDF4E3}" type="pres">
      <dgm:prSet presAssocID="{166A06C9-41C1-4500-ABA6-A743E354B491}" presName="sibTrans" presStyleCnt="0"/>
      <dgm:spPr/>
    </dgm:pt>
    <dgm:pt modelId="{2076D58D-43F5-497F-A52A-6A5AE5D75F94}" type="pres">
      <dgm:prSet presAssocID="{6EA96FE4-E76A-49E9-985D-AB6895B9DE0E}" presName="node" presStyleLbl="node1" presStyleIdx="3" presStyleCnt="5">
        <dgm:presLayoutVars>
          <dgm:bulletEnabled val="1"/>
        </dgm:presLayoutVars>
      </dgm:prSet>
      <dgm:spPr/>
    </dgm:pt>
    <dgm:pt modelId="{8EFB9BB1-E563-4BF0-9504-4E854FD74F19}" type="pres">
      <dgm:prSet presAssocID="{AA995959-DC80-4D15-8293-348B5BD622E1}" presName="sibTrans" presStyleCnt="0"/>
      <dgm:spPr/>
    </dgm:pt>
    <dgm:pt modelId="{1585F9F0-4DD6-45A0-A121-33D425ECCEDA}" type="pres">
      <dgm:prSet presAssocID="{C25D296C-D4DE-4D8A-B287-E6B0C1FA2A8F}" presName="node" presStyleLbl="node1" presStyleIdx="4" presStyleCnt="5">
        <dgm:presLayoutVars>
          <dgm:bulletEnabled val="1"/>
        </dgm:presLayoutVars>
      </dgm:prSet>
      <dgm:spPr/>
    </dgm:pt>
  </dgm:ptLst>
  <dgm:cxnLst>
    <dgm:cxn modelId="{D2B6A107-61D0-45AD-9A57-98BB624242FE}" type="presOf" srcId="{03EE5767-899E-4DE0-81A4-FEE8C23B7ACD}" destId="{58DACD62-81C8-4833-8F49-CEF59BCD361E}" srcOrd="0" destOrd="0" presId="urn:microsoft.com/office/officeart/2005/8/layout/default#7"/>
    <dgm:cxn modelId="{6CD9C032-0DD8-4F50-A301-15C1112C4036}" type="presOf" srcId="{8EE0129E-DBD2-434D-AA3D-E7BD35174A17}" destId="{EDFF5917-64F2-4543-BE08-DC97C3F565E5}" srcOrd="0" destOrd="0" presId="urn:microsoft.com/office/officeart/2005/8/layout/default#7"/>
    <dgm:cxn modelId="{6570774E-33A5-4427-86D5-2E0F52723CD5}" srcId="{D51C65D7-CE43-496C-93A9-411D5CDE1915}" destId="{03EE5767-899E-4DE0-81A4-FEE8C23B7ACD}" srcOrd="0" destOrd="0" parTransId="{B9742C56-46A2-4B68-B561-53502DFD450E}" sibTransId="{6968514C-10DE-46FE-A235-B13B3E23CED5}"/>
    <dgm:cxn modelId="{9E24786F-2BB4-4E63-AA5E-7D1FAB864710}" srcId="{D51C65D7-CE43-496C-93A9-411D5CDE1915}" destId="{C25D296C-D4DE-4D8A-B287-E6B0C1FA2A8F}" srcOrd="4" destOrd="0" parTransId="{BB81FD00-086B-4422-A47B-B3BB2069490A}" sibTransId="{FDAF7A3E-16FF-4C1C-BCBE-433B633A73FB}"/>
    <dgm:cxn modelId="{8BD1B271-BCEE-49EB-8929-A168F6F20157}" type="presOf" srcId="{D51C65D7-CE43-496C-93A9-411D5CDE1915}" destId="{92971660-C620-4028-B6FF-564AC5320B3B}" srcOrd="0" destOrd="0" presId="urn:microsoft.com/office/officeart/2005/8/layout/default#7"/>
    <dgm:cxn modelId="{6FFBFD8C-B469-4A5E-B549-53B2FF31AB08}" type="presOf" srcId="{F73D6DD5-CB8C-4510-898E-5304DB4D2B98}" destId="{7EB32A87-88BD-4EBF-98CE-64985748042D}" srcOrd="0" destOrd="0" presId="urn:microsoft.com/office/officeart/2005/8/layout/default#7"/>
    <dgm:cxn modelId="{2E4924A0-E532-4A07-A07E-F98654D0C088}" type="presOf" srcId="{C25D296C-D4DE-4D8A-B287-E6B0C1FA2A8F}" destId="{1585F9F0-4DD6-45A0-A121-33D425ECCEDA}" srcOrd="0" destOrd="0" presId="urn:microsoft.com/office/officeart/2005/8/layout/default#7"/>
    <dgm:cxn modelId="{E3FDA6AE-A273-4546-BA1F-577B133E1C50}" srcId="{D51C65D7-CE43-496C-93A9-411D5CDE1915}" destId="{6EA96FE4-E76A-49E9-985D-AB6895B9DE0E}" srcOrd="3" destOrd="0" parTransId="{0B2C23F7-0B2F-47F6-ADF5-3514B2B36ADC}" sibTransId="{AA995959-DC80-4D15-8293-348B5BD622E1}"/>
    <dgm:cxn modelId="{EBFAE5C1-93CD-4C39-A1A9-F43736E92E72}" srcId="{D51C65D7-CE43-496C-93A9-411D5CDE1915}" destId="{8EE0129E-DBD2-434D-AA3D-E7BD35174A17}" srcOrd="1" destOrd="0" parTransId="{7BE5C1A7-99AF-432F-BBD5-CAB554E72285}" sibTransId="{6877E609-0D84-4295-BFBA-E2FEFE91596A}"/>
    <dgm:cxn modelId="{5B02E5CE-5834-4A83-ABB0-0A0D29892431}" srcId="{D51C65D7-CE43-496C-93A9-411D5CDE1915}" destId="{F73D6DD5-CB8C-4510-898E-5304DB4D2B98}" srcOrd="2" destOrd="0" parTransId="{7B6350CF-7A2C-4E95-9B38-283F775F3B0C}" sibTransId="{166A06C9-41C1-4500-ABA6-A743E354B491}"/>
    <dgm:cxn modelId="{5663EBF5-2FC7-40BF-8003-F43A7BAA6C29}" type="presOf" srcId="{6EA96FE4-E76A-49E9-985D-AB6895B9DE0E}" destId="{2076D58D-43F5-497F-A52A-6A5AE5D75F94}" srcOrd="0" destOrd="0" presId="urn:microsoft.com/office/officeart/2005/8/layout/default#7"/>
    <dgm:cxn modelId="{3385E2DA-1C90-42C7-9AC9-3ED6D2A2EE1B}" type="presParOf" srcId="{92971660-C620-4028-B6FF-564AC5320B3B}" destId="{58DACD62-81C8-4833-8F49-CEF59BCD361E}" srcOrd="0" destOrd="0" presId="urn:microsoft.com/office/officeart/2005/8/layout/default#7"/>
    <dgm:cxn modelId="{22503453-1658-4A56-AB25-6567EE96D999}" type="presParOf" srcId="{92971660-C620-4028-B6FF-564AC5320B3B}" destId="{EA86FAB4-B16F-449B-8C24-C6F773BD97AB}" srcOrd="1" destOrd="0" presId="urn:microsoft.com/office/officeart/2005/8/layout/default#7"/>
    <dgm:cxn modelId="{2239BF60-C718-4497-96AF-77A3B63190D8}" type="presParOf" srcId="{92971660-C620-4028-B6FF-564AC5320B3B}" destId="{EDFF5917-64F2-4543-BE08-DC97C3F565E5}" srcOrd="2" destOrd="0" presId="urn:microsoft.com/office/officeart/2005/8/layout/default#7"/>
    <dgm:cxn modelId="{61E0B1CF-33F3-4199-94DC-C37F3A655AC6}" type="presParOf" srcId="{92971660-C620-4028-B6FF-564AC5320B3B}" destId="{F6502335-6BDF-41AA-BA0C-CFE1C17F99F0}" srcOrd="3" destOrd="0" presId="urn:microsoft.com/office/officeart/2005/8/layout/default#7"/>
    <dgm:cxn modelId="{2EB5013C-F4AF-4D92-AE9A-6B23A93C5A02}" type="presParOf" srcId="{92971660-C620-4028-B6FF-564AC5320B3B}" destId="{7EB32A87-88BD-4EBF-98CE-64985748042D}" srcOrd="4" destOrd="0" presId="urn:microsoft.com/office/officeart/2005/8/layout/default#7"/>
    <dgm:cxn modelId="{09FF3A55-8CBA-4CBF-9E00-70EDDAA286B6}" type="presParOf" srcId="{92971660-C620-4028-B6FF-564AC5320B3B}" destId="{E3D6F593-3943-403D-9139-B64FD9EDF4E3}" srcOrd="5" destOrd="0" presId="urn:microsoft.com/office/officeart/2005/8/layout/default#7"/>
    <dgm:cxn modelId="{4ACBA0F9-B3C2-41C9-8640-67FB9A76BE69}" type="presParOf" srcId="{92971660-C620-4028-B6FF-564AC5320B3B}" destId="{2076D58D-43F5-497F-A52A-6A5AE5D75F94}" srcOrd="6" destOrd="0" presId="urn:microsoft.com/office/officeart/2005/8/layout/default#7"/>
    <dgm:cxn modelId="{3A22DEFF-172F-4228-8B36-E845B207C924}" type="presParOf" srcId="{92971660-C620-4028-B6FF-564AC5320B3B}" destId="{8EFB9BB1-E563-4BF0-9504-4E854FD74F19}" srcOrd="7" destOrd="0" presId="urn:microsoft.com/office/officeart/2005/8/layout/default#7"/>
    <dgm:cxn modelId="{74E54A3F-83E9-4614-B1E5-3AFE3BDC926B}" type="presParOf" srcId="{92971660-C620-4028-B6FF-564AC5320B3B}" destId="{1585F9F0-4DD6-45A0-A121-33D425ECCEDA}" srcOrd="8" destOrd="0" presId="urn:microsoft.com/office/officeart/2005/8/layout/default#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AC02F47E-B8FD-4147-8C8D-D60FDDCDC2D0}" type="doc">
      <dgm:prSet loTypeId="urn:microsoft.com/office/officeart/2005/8/layout/hList3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EC59D91-30E6-4412-8DCF-14746289825C}">
      <dgm:prSet phldrT="[Text]" custT="1"/>
      <dgm:spPr/>
      <dgm:t>
        <a:bodyPr/>
        <a:lstStyle/>
        <a:p>
          <a:r>
            <a:rPr lang="en-GB" sz="5400" dirty="0"/>
            <a:t>ROE is Affected by</a:t>
          </a:r>
        </a:p>
      </dgm:t>
    </dgm:pt>
    <dgm:pt modelId="{0BBED7E6-5206-47A7-924E-602BDA1EDEC0}" type="parTrans" cxnId="{DE569C58-E3A0-4AEC-A657-A62815DEC6AF}">
      <dgm:prSet/>
      <dgm:spPr/>
      <dgm:t>
        <a:bodyPr/>
        <a:lstStyle/>
        <a:p>
          <a:endParaRPr lang="en-GB"/>
        </a:p>
      </dgm:t>
    </dgm:pt>
    <dgm:pt modelId="{9D00EA78-1AFA-4275-98F6-EDE5315AFD9B}" type="sibTrans" cxnId="{DE569C58-E3A0-4AEC-A657-A62815DEC6AF}">
      <dgm:prSet/>
      <dgm:spPr/>
      <dgm:t>
        <a:bodyPr/>
        <a:lstStyle/>
        <a:p>
          <a:endParaRPr lang="en-GB"/>
        </a:p>
      </dgm:t>
    </dgm:pt>
    <dgm:pt modelId="{9F079149-D68A-47FF-9186-58D485A7999A}">
      <dgm:prSet phldrT="[Text]"/>
      <dgm:spPr/>
      <dgm:t>
        <a:bodyPr/>
        <a:lstStyle/>
        <a:p>
          <a:r>
            <a:rPr lang="en-GB" dirty="0"/>
            <a:t>Operating Efficiency</a:t>
          </a:r>
        </a:p>
      </dgm:t>
    </dgm:pt>
    <dgm:pt modelId="{FEEE6EA5-7965-42A1-8371-FDD88CE87BEC}" type="parTrans" cxnId="{EF646358-A854-417A-9F80-F84B9CCC32A3}">
      <dgm:prSet/>
      <dgm:spPr/>
      <dgm:t>
        <a:bodyPr/>
        <a:lstStyle/>
        <a:p>
          <a:endParaRPr lang="en-GB"/>
        </a:p>
      </dgm:t>
    </dgm:pt>
    <dgm:pt modelId="{09914030-B998-436D-8B38-2698C0044A44}" type="sibTrans" cxnId="{EF646358-A854-417A-9F80-F84B9CCC32A3}">
      <dgm:prSet/>
      <dgm:spPr/>
      <dgm:t>
        <a:bodyPr/>
        <a:lstStyle/>
        <a:p>
          <a:endParaRPr lang="en-GB"/>
        </a:p>
      </dgm:t>
    </dgm:pt>
    <dgm:pt modelId="{6B1487D8-3D92-40D1-BFEA-4C2067F0EC86}">
      <dgm:prSet phldrT="[Text]"/>
      <dgm:spPr/>
      <dgm:t>
        <a:bodyPr/>
        <a:lstStyle/>
        <a:p>
          <a:r>
            <a:rPr lang="en-GB" dirty="0"/>
            <a:t>Asset Use Efficiency</a:t>
          </a:r>
        </a:p>
      </dgm:t>
    </dgm:pt>
    <dgm:pt modelId="{BCFE11CD-9AC4-4EFD-AB8A-C654BD11F122}" type="parTrans" cxnId="{AA3F27C4-2057-4E1B-8A8B-CE5621104302}">
      <dgm:prSet/>
      <dgm:spPr/>
      <dgm:t>
        <a:bodyPr/>
        <a:lstStyle/>
        <a:p>
          <a:endParaRPr lang="en-GB"/>
        </a:p>
      </dgm:t>
    </dgm:pt>
    <dgm:pt modelId="{CC2D45C5-C6F9-4838-AA46-A05BFF459517}" type="sibTrans" cxnId="{AA3F27C4-2057-4E1B-8A8B-CE5621104302}">
      <dgm:prSet/>
      <dgm:spPr/>
      <dgm:t>
        <a:bodyPr/>
        <a:lstStyle/>
        <a:p>
          <a:endParaRPr lang="en-GB"/>
        </a:p>
      </dgm:t>
    </dgm:pt>
    <dgm:pt modelId="{F89379A4-0841-4EB0-B641-7A63E99A1927}">
      <dgm:prSet phldrT="[Text]"/>
      <dgm:spPr/>
      <dgm:t>
        <a:bodyPr/>
        <a:lstStyle/>
        <a:p>
          <a:r>
            <a:rPr lang="en-GB" dirty="0"/>
            <a:t>Financial Leverage</a:t>
          </a:r>
        </a:p>
      </dgm:t>
    </dgm:pt>
    <dgm:pt modelId="{DA63D34A-7B55-4A99-96B2-FF03AC04C95E}" type="parTrans" cxnId="{95C62480-958B-4198-B058-77245046C2C3}">
      <dgm:prSet/>
      <dgm:spPr/>
      <dgm:t>
        <a:bodyPr/>
        <a:lstStyle/>
        <a:p>
          <a:endParaRPr lang="en-GB"/>
        </a:p>
      </dgm:t>
    </dgm:pt>
    <dgm:pt modelId="{70985740-4A4B-4F87-B307-7A35BD0094DD}" type="sibTrans" cxnId="{95C62480-958B-4198-B058-77245046C2C3}">
      <dgm:prSet/>
      <dgm:spPr/>
      <dgm:t>
        <a:bodyPr/>
        <a:lstStyle/>
        <a:p>
          <a:endParaRPr lang="en-GB"/>
        </a:p>
      </dgm:t>
    </dgm:pt>
    <dgm:pt modelId="{45BC745C-3316-4EA7-A214-96BD17770D8F}" type="pres">
      <dgm:prSet presAssocID="{AC02F47E-B8FD-4147-8C8D-D60FDDCDC2D0}" presName="composite" presStyleCnt="0">
        <dgm:presLayoutVars>
          <dgm:chMax val="1"/>
          <dgm:dir/>
          <dgm:resizeHandles val="exact"/>
        </dgm:presLayoutVars>
      </dgm:prSet>
      <dgm:spPr/>
    </dgm:pt>
    <dgm:pt modelId="{65CB4AA0-F6DB-471D-8FFB-65397487B0B1}" type="pres">
      <dgm:prSet presAssocID="{3EC59D91-30E6-4412-8DCF-14746289825C}" presName="roof" presStyleLbl="dkBgShp" presStyleIdx="0" presStyleCnt="2"/>
      <dgm:spPr/>
    </dgm:pt>
    <dgm:pt modelId="{0A6E03F4-9705-4401-9BA6-0C77E91BF68B}" type="pres">
      <dgm:prSet presAssocID="{3EC59D91-30E6-4412-8DCF-14746289825C}" presName="pillars" presStyleCnt="0"/>
      <dgm:spPr/>
    </dgm:pt>
    <dgm:pt modelId="{DB721948-77FA-4ECF-8A67-BDE55D63592E}" type="pres">
      <dgm:prSet presAssocID="{3EC59D91-30E6-4412-8DCF-14746289825C}" presName="pillar1" presStyleLbl="node1" presStyleIdx="0" presStyleCnt="3">
        <dgm:presLayoutVars>
          <dgm:bulletEnabled val="1"/>
        </dgm:presLayoutVars>
      </dgm:prSet>
      <dgm:spPr/>
    </dgm:pt>
    <dgm:pt modelId="{9D747550-E20F-4823-B678-2D323CA2B05D}" type="pres">
      <dgm:prSet presAssocID="{6B1487D8-3D92-40D1-BFEA-4C2067F0EC86}" presName="pillarX" presStyleLbl="node1" presStyleIdx="1" presStyleCnt="3">
        <dgm:presLayoutVars>
          <dgm:bulletEnabled val="1"/>
        </dgm:presLayoutVars>
      </dgm:prSet>
      <dgm:spPr/>
    </dgm:pt>
    <dgm:pt modelId="{03E0D088-808E-40BA-BD1C-40BDE7FA62B0}" type="pres">
      <dgm:prSet presAssocID="{F89379A4-0841-4EB0-B641-7A63E99A1927}" presName="pillarX" presStyleLbl="node1" presStyleIdx="2" presStyleCnt="3">
        <dgm:presLayoutVars>
          <dgm:bulletEnabled val="1"/>
        </dgm:presLayoutVars>
      </dgm:prSet>
      <dgm:spPr/>
    </dgm:pt>
    <dgm:pt modelId="{B2BC5D88-2FD1-447F-8A09-789ED6E79AD4}" type="pres">
      <dgm:prSet presAssocID="{3EC59D91-30E6-4412-8DCF-14746289825C}" presName="base" presStyleLbl="dkBgShp" presStyleIdx="1" presStyleCnt="2"/>
      <dgm:spPr/>
    </dgm:pt>
  </dgm:ptLst>
  <dgm:cxnLst>
    <dgm:cxn modelId="{8F5D7524-BA19-4BDC-832E-1E6046849EA9}" type="presOf" srcId="{6B1487D8-3D92-40D1-BFEA-4C2067F0EC86}" destId="{9D747550-E20F-4823-B678-2D323CA2B05D}" srcOrd="0" destOrd="0" presId="urn:microsoft.com/office/officeart/2005/8/layout/hList3"/>
    <dgm:cxn modelId="{FDC73031-B329-4DBE-9E17-9520A5AC256B}" type="presOf" srcId="{AC02F47E-B8FD-4147-8C8D-D60FDDCDC2D0}" destId="{45BC745C-3316-4EA7-A214-96BD17770D8F}" srcOrd="0" destOrd="0" presId="urn:microsoft.com/office/officeart/2005/8/layout/hList3"/>
    <dgm:cxn modelId="{D7EFAC42-8F6F-408C-9D51-E5E953526FF0}" type="presOf" srcId="{3EC59D91-30E6-4412-8DCF-14746289825C}" destId="{65CB4AA0-F6DB-471D-8FFB-65397487B0B1}" srcOrd="0" destOrd="0" presId="urn:microsoft.com/office/officeart/2005/8/layout/hList3"/>
    <dgm:cxn modelId="{EF646358-A854-417A-9F80-F84B9CCC32A3}" srcId="{3EC59D91-30E6-4412-8DCF-14746289825C}" destId="{9F079149-D68A-47FF-9186-58D485A7999A}" srcOrd="0" destOrd="0" parTransId="{FEEE6EA5-7965-42A1-8371-FDD88CE87BEC}" sibTransId="{09914030-B998-436D-8B38-2698C0044A44}"/>
    <dgm:cxn modelId="{DE569C58-E3A0-4AEC-A657-A62815DEC6AF}" srcId="{AC02F47E-B8FD-4147-8C8D-D60FDDCDC2D0}" destId="{3EC59D91-30E6-4412-8DCF-14746289825C}" srcOrd="0" destOrd="0" parTransId="{0BBED7E6-5206-47A7-924E-602BDA1EDEC0}" sibTransId="{9D00EA78-1AFA-4275-98F6-EDE5315AFD9B}"/>
    <dgm:cxn modelId="{95C62480-958B-4198-B058-77245046C2C3}" srcId="{3EC59D91-30E6-4412-8DCF-14746289825C}" destId="{F89379A4-0841-4EB0-B641-7A63E99A1927}" srcOrd="2" destOrd="0" parTransId="{DA63D34A-7B55-4A99-96B2-FF03AC04C95E}" sibTransId="{70985740-4A4B-4F87-B307-7A35BD0094DD}"/>
    <dgm:cxn modelId="{9B55119A-57FD-449C-B74C-ADB1B3A92DAE}" type="presOf" srcId="{F89379A4-0841-4EB0-B641-7A63E99A1927}" destId="{03E0D088-808E-40BA-BD1C-40BDE7FA62B0}" srcOrd="0" destOrd="0" presId="urn:microsoft.com/office/officeart/2005/8/layout/hList3"/>
    <dgm:cxn modelId="{AA3F27C4-2057-4E1B-8A8B-CE5621104302}" srcId="{3EC59D91-30E6-4412-8DCF-14746289825C}" destId="{6B1487D8-3D92-40D1-BFEA-4C2067F0EC86}" srcOrd="1" destOrd="0" parTransId="{BCFE11CD-9AC4-4EFD-AB8A-C654BD11F122}" sibTransId="{CC2D45C5-C6F9-4838-AA46-A05BFF459517}"/>
    <dgm:cxn modelId="{78268FEA-C6AD-4D9E-913A-913E62F43879}" type="presOf" srcId="{9F079149-D68A-47FF-9186-58D485A7999A}" destId="{DB721948-77FA-4ECF-8A67-BDE55D63592E}" srcOrd="0" destOrd="0" presId="urn:microsoft.com/office/officeart/2005/8/layout/hList3"/>
    <dgm:cxn modelId="{F48FCEA5-EB88-4448-A881-12933D408AEC}" type="presParOf" srcId="{45BC745C-3316-4EA7-A214-96BD17770D8F}" destId="{65CB4AA0-F6DB-471D-8FFB-65397487B0B1}" srcOrd="0" destOrd="0" presId="urn:microsoft.com/office/officeart/2005/8/layout/hList3"/>
    <dgm:cxn modelId="{0FA61528-6B97-41C8-BBAB-F23046F72545}" type="presParOf" srcId="{45BC745C-3316-4EA7-A214-96BD17770D8F}" destId="{0A6E03F4-9705-4401-9BA6-0C77E91BF68B}" srcOrd="1" destOrd="0" presId="urn:microsoft.com/office/officeart/2005/8/layout/hList3"/>
    <dgm:cxn modelId="{F96D93EC-2DCC-480A-9013-AFEAD3283D54}" type="presParOf" srcId="{0A6E03F4-9705-4401-9BA6-0C77E91BF68B}" destId="{DB721948-77FA-4ECF-8A67-BDE55D63592E}" srcOrd="0" destOrd="0" presId="urn:microsoft.com/office/officeart/2005/8/layout/hList3"/>
    <dgm:cxn modelId="{7CF8231D-B86C-495E-B4CA-9F3C561C8FF6}" type="presParOf" srcId="{0A6E03F4-9705-4401-9BA6-0C77E91BF68B}" destId="{9D747550-E20F-4823-B678-2D323CA2B05D}" srcOrd="1" destOrd="0" presId="urn:microsoft.com/office/officeart/2005/8/layout/hList3"/>
    <dgm:cxn modelId="{810A5B7F-A5DB-4BB0-93F4-6DC5CA167D26}" type="presParOf" srcId="{0A6E03F4-9705-4401-9BA6-0C77E91BF68B}" destId="{03E0D088-808E-40BA-BD1C-40BDE7FA62B0}" srcOrd="2" destOrd="0" presId="urn:microsoft.com/office/officeart/2005/8/layout/hList3"/>
    <dgm:cxn modelId="{5EBB21E9-B9B1-46E3-B2E5-11E565572A21}" type="presParOf" srcId="{45BC745C-3316-4EA7-A214-96BD17770D8F}" destId="{B2BC5D88-2FD1-447F-8A09-789ED6E79AD4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9348AEC-5857-493F-93DD-4B5860CD8937}" type="doc">
      <dgm:prSet loTypeId="urn:microsoft.com/office/officeart/2005/8/layout/vList6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2F4896B1-8DAD-41D7-95E4-4F3EC29ACFB4}">
      <dgm:prSet phldrT="[Text]"/>
      <dgm:spPr/>
      <dgm:t>
        <a:bodyPr/>
        <a:lstStyle/>
        <a:p>
          <a:r>
            <a:rPr lang="en-GB"/>
            <a:t>Time Trend Analysis</a:t>
          </a:r>
          <a:endParaRPr lang="en-GB" dirty="0"/>
        </a:p>
      </dgm:t>
    </dgm:pt>
    <dgm:pt modelId="{B8806604-EABB-430C-93CA-5F01A18378C7}" type="parTrans" cxnId="{A52E3B69-49C4-44BE-B6BA-AEDD962A689D}">
      <dgm:prSet/>
      <dgm:spPr/>
      <dgm:t>
        <a:bodyPr/>
        <a:lstStyle/>
        <a:p>
          <a:endParaRPr lang="en-GB"/>
        </a:p>
      </dgm:t>
    </dgm:pt>
    <dgm:pt modelId="{4C9462BE-1A03-469A-8F72-643A3D84ED06}" type="sibTrans" cxnId="{A52E3B69-49C4-44BE-B6BA-AEDD962A689D}">
      <dgm:prSet/>
      <dgm:spPr/>
      <dgm:t>
        <a:bodyPr/>
        <a:lstStyle/>
        <a:p>
          <a:endParaRPr lang="en-GB"/>
        </a:p>
      </dgm:t>
    </dgm:pt>
    <dgm:pt modelId="{C70E7B3C-2AC8-46FF-AB77-3B26F142F719}">
      <dgm:prSet phldrT="[Text]"/>
      <dgm:spPr/>
      <dgm:t>
        <a:bodyPr/>
        <a:lstStyle/>
        <a:p>
          <a:r>
            <a:rPr lang="en-GB"/>
            <a:t>Looks at the same ratio over a number of years</a:t>
          </a:r>
          <a:endParaRPr lang="en-GB" dirty="0"/>
        </a:p>
      </dgm:t>
    </dgm:pt>
    <dgm:pt modelId="{31F4D5C0-644B-4320-ACB0-C834F196615D}" type="parTrans" cxnId="{37FA56DB-B7C8-4642-958A-90CAE57E3E46}">
      <dgm:prSet/>
      <dgm:spPr/>
      <dgm:t>
        <a:bodyPr/>
        <a:lstStyle/>
        <a:p>
          <a:endParaRPr lang="en-GB"/>
        </a:p>
      </dgm:t>
    </dgm:pt>
    <dgm:pt modelId="{14AF22D3-305C-4AAE-924E-BEE8EC27B472}" type="sibTrans" cxnId="{37FA56DB-B7C8-4642-958A-90CAE57E3E46}">
      <dgm:prSet/>
      <dgm:spPr/>
      <dgm:t>
        <a:bodyPr/>
        <a:lstStyle/>
        <a:p>
          <a:endParaRPr lang="en-GB"/>
        </a:p>
      </dgm:t>
    </dgm:pt>
    <dgm:pt modelId="{173EBDA7-382B-4446-AAAD-D113BAA06176}">
      <dgm:prSet phldrT="[Text]"/>
      <dgm:spPr/>
      <dgm:t>
        <a:bodyPr/>
        <a:lstStyle/>
        <a:p>
          <a:r>
            <a:rPr lang="en-GB"/>
            <a:t>Peer Group Analysis</a:t>
          </a:r>
          <a:endParaRPr lang="en-GB" dirty="0"/>
        </a:p>
      </dgm:t>
    </dgm:pt>
    <dgm:pt modelId="{2657C994-E1F2-45AC-853A-038F415962C6}" type="parTrans" cxnId="{00F28C9D-237D-4784-A172-E49C62716EC8}">
      <dgm:prSet/>
      <dgm:spPr/>
      <dgm:t>
        <a:bodyPr/>
        <a:lstStyle/>
        <a:p>
          <a:endParaRPr lang="en-GB"/>
        </a:p>
      </dgm:t>
    </dgm:pt>
    <dgm:pt modelId="{753C0CA2-742D-440B-AEE2-40196F3846FA}" type="sibTrans" cxnId="{00F28C9D-237D-4784-A172-E49C62716EC8}">
      <dgm:prSet/>
      <dgm:spPr/>
      <dgm:t>
        <a:bodyPr/>
        <a:lstStyle/>
        <a:p>
          <a:endParaRPr lang="en-GB"/>
        </a:p>
      </dgm:t>
    </dgm:pt>
    <dgm:pt modelId="{3D753407-57AA-465F-85DC-EE3AA79C2503}">
      <dgm:prSet phldrT="[Text]"/>
      <dgm:spPr/>
      <dgm:t>
        <a:bodyPr/>
        <a:lstStyle/>
        <a:p>
          <a:r>
            <a:rPr lang="en-GB"/>
            <a:t>Compares ratio with similar firms</a:t>
          </a:r>
          <a:endParaRPr lang="en-GB" dirty="0"/>
        </a:p>
      </dgm:t>
    </dgm:pt>
    <dgm:pt modelId="{DEC52D05-95C6-4B66-A083-49ED6AD0C210}" type="parTrans" cxnId="{EC210394-90A6-4458-BEAD-97C416D0CBDD}">
      <dgm:prSet/>
      <dgm:spPr/>
      <dgm:t>
        <a:bodyPr/>
        <a:lstStyle/>
        <a:p>
          <a:endParaRPr lang="en-GB"/>
        </a:p>
      </dgm:t>
    </dgm:pt>
    <dgm:pt modelId="{3CBD0D03-B6C3-4F36-B3A9-5C08898DDB20}" type="sibTrans" cxnId="{EC210394-90A6-4458-BEAD-97C416D0CBDD}">
      <dgm:prSet/>
      <dgm:spPr/>
      <dgm:t>
        <a:bodyPr/>
        <a:lstStyle/>
        <a:p>
          <a:endParaRPr lang="en-GB"/>
        </a:p>
      </dgm:t>
    </dgm:pt>
    <dgm:pt modelId="{C985B281-50A3-49AA-9087-21B4ABC280F1}">
      <dgm:prSet phldrT="[Text]"/>
      <dgm:spPr/>
      <dgm:t>
        <a:bodyPr/>
        <a:lstStyle/>
        <a:p>
          <a:r>
            <a:rPr lang="en-GB"/>
            <a:t>Companies in same industry (Check SIC Code)</a:t>
          </a:r>
          <a:endParaRPr lang="en-GB" dirty="0"/>
        </a:p>
      </dgm:t>
    </dgm:pt>
    <dgm:pt modelId="{3AF45497-D3CB-45A5-80C0-7D2175F34DDC}" type="parTrans" cxnId="{58D77ECE-43AB-4900-93A1-02AA9464E0F6}">
      <dgm:prSet/>
      <dgm:spPr/>
      <dgm:t>
        <a:bodyPr/>
        <a:lstStyle/>
        <a:p>
          <a:endParaRPr lang="en-GB"/>
        </a:p>
      </dgm:t>
    </dgm:pt>
    <dgm:pt modelId="{E09EC3E9-DAD1-4562-B8F1-20BD3CDF9386}" type="sibTrans" cxnId="{58D77ECE-43AB-4900-93A1-02AA9464E0F6}">
      <dgm:prSet/>
      <dgm:spPr/>
      <dgm:t>
        <a:bodyPr/>
        <a:lstStyle/>
        <a:p>
          <a:endParaRPr lang="en-GB"/>
        </a:p>
      </dgm:t>
    </dgm:pt>
    <dgm:pt modelId="{32D564D5-7E10-4247-91DA-E7E35581D9BF}">
      <dgm:prSet phldrT="[Text]"/>
      <dgm:spPr/>
      <dgm:t>
        <a:bodyPr/>
        <a:lstStyle/>
        <a:p>
          <a:endParaRPr lang="en-GB" dirty="0">
            <a:solidFill>
              <a:schemeClr val="tx1"/>
            </a:solidFill>
          </a:endParaRPr>
        </a:p>
      </dgm:t>
    </dgm:pt>
    <dgm:pt modelId="{81A73A46-DD98-4A54-B0C8-6F0BB1C0E659}" type="parTrans" cxnId="{C923E7E0-803F-43A4-B654-4643395327DB}">
      <dgm:prSet/>
      <dgm:spPr/>
      <dgm:t>
        <a:bodyPr/>
        <a:lstStyle/>
        <a:p>
          <a:endParaRPr lang="en-GB"/>
        </a:p>
      </dgm:t>
    </dgm:pt>
    <dgm:pt modelId="{C8353D25-F914-4A82-90DE-A6BC8883C80E}" type="sibTrans" cxnId="{C923E7E0-803F-43A4-B654-4643395327DB}">
      <dgm:prSet/>
      <dgm:spPr/>
      <dgm:t>
        <a:bodyPr/>
        <a:lstStyle/>
        <a:p>
          <a:endParaRPr lang="en-GB"/>
        </a:p>
      </dgm:t>
    </dgm:pt>
    <dgm:pt modelId="{B8473BC3-D8AD-41E5-98B7-0CFB24B8A7E0}" type="pres">
      <dgm:prSet presAssocID="{09348AEC-5857-493F-93DD-4B5860CD8937}" presName="Name0" presStyleCnt="0">
        <dgm:presLayoutVars>
          <dgm:dir/>
          <dgm:animLvl val="lvl"/>
          <dgm:resizeHandles/>
        </dgm:presLayoutVars>
      </dgm:prSet>
      <dgm:spPr/>
    </dgm:pt>
    <dgm:pt modelId="{AD74B8CD-0A67-4720-BD6A-4569F2D1C4AD}" type="pres">
      <dgm:prSet presAssocID="{2F4896B1-8DAD-41D7-95E4-4F3EC29ACFB4}" presName="linNode" presStyleCnt="0"/>
      <dgm:spPr/>
    </dgm:pt>
    <dgm:pt modelId="{97877DB1-288E-4280-837B-257F6881391C}" type="pres">
      <dgm:prSet presAssocID="{2F4896B1-8DAD-41D7-95E4-4F3EC29ACFB4}" presName="parentShp" presStyleLbl="node1" presStyleIdx="0" presStyleCnt="2">
        <dgm:presLayoutVars>
          <dgm:bulletEnabled val="1"/>
        </dgm:presLayoutVars>
      </dgm:prSet>
      <dgm:spPr/>
    </dgm:pt>
    <dgm:pt modelId="{27A19F49-3FFC-4E7B-ADBB-F7C37D12A9DC}" type="pres">
      <dgm:prSet presAssocID="{2F4896B1-8DAD-41D7-95E4-4F3EC29ACFB4}" presName="childShp" presStyleLbl="bgAccFollowNode1" presStyleIdx="0" presStyleCnt="2" custLinFactNeighborX="0" custLinFactNeighborY="-3705">
        <dgm:presLayoutVars>
          <dgm:bulletEnabled val="1"/>
        </dgm:presLayoutVars>
      </dgm:prSet>
      <dgm:spPr/>
    </dgm:pt>
    <dgm:pt modelId="{524B578B-134C-4E33-901D-5AC2464DAF2B}" type="pres">
      <dgm:prSet presAssocID="{4C9462BE-1A03-469A-8F72-643A3D84ED06}" presName="spacing" presStyleCnt="0"/>
      <dgm:spPr/>
    </dgm:pt>
    <dgm:pt modelId="{1DDA49C8-5F53-4A8B-844C-82A33F238C93}" type="pres">
      <dgm:prSet presAssocID="{173EBDA7-382B-4446-AAAD-D113BAA06176}" presName="linNode" presStyleCnt="0"/>
      <dgm:spPr/>
    </dgm:pt>
    <dgm:pt modelId="{18E3D4D2-974D-4C46-865C-63692D6F3ED1}" type="pres">
      <dgm:prSet presAssocID="{173EBDA7-382B-4446-AAAD-D113BAA06176}" presName="parentShp" presStyleLbl="node1" presStyleIdx="1" presStyleCnt="2">
        <dgm:presLayoutVars>
          <dgm:bulletEnabled val="1"/>
        </dgm:presLayoutVars>
      </dgm:prSet>
      <dgm:spPr/>
    </dgm:pt>
    <dgm:pt modelId="{F3F190E1-4122-44B9-9933-7E42DBFC8350}" type="pres">
      <dgm:prSet presAssocID="{173EBDA7-382B-4446-AAAD-D113BAA06176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66251B04-FCE4-45FE-A9A3-4E0099FE38D7}" type="presOf" srcId="{3D753407-57AA-465F-85DC-EE3AA79C2503}" destId="{F3F190E1-4122-44B9-9933-7E42DBFC8350}" srcOrd="0" destOrd="0" presId="urn:microsoft.com/office/officeart/2005/8/layout/vList6"/>
    <dgm:cxn modelId="{57AE3929-23C2-4F59-9C4E-78231C4C2685}" type="presOf" srcId="{173EBDA7-382B-4446-AAAD-D113BAA06176}" destId="{18E3D4D2-974D-4C46-865C-63692D6F3ED1}" srcOrd="0" destOrd="0" presId="urn:microsoft.com/office/officeart/2005/8/layout/vList6"/>
    <dgm:cxn modelId="{A52E3B69-49C4-44BE-B6BA-AEDD962A689D}" srcId="{09348AEC-5857-493F-93DD-4B5860CD8937}" destId="{2F4896B1-8DAD-41D7-95E4-4F3EC29ACFB4}" srcOrd="0" destOrd="0" parTransId="{B8806604-EABB-430C-93CA-5F01A18378C7}" sibTransId="{4C9462BE-1A03-469A-8F72-643A3D84ED06}"/>
    <dgm:cxn modelId="{5F8E5B71-5B3C-4351-8A46-0AAAAFA8564F}" type="presOf" srcId="{09348AEC-5857-493F-93DD-4B5860CD8937}" destId="{B8473BC3-D8AD-41E5-98B7-0CFB24B8A7E0}" srcOrd="0" destOrd="0" presId="urn:microsoft.com/office/officeart/2005/8/layout/vList6"/>
    <dgm:cxn modelId="{CBB8BE51-7E21-4368-9168-9492356CE42A}" type="presOf" srcId="{C70E7B3C-2AC8-46FF-AB77-3B26F142F719}" destId="{27A19F49-3FFC-4E7B-ADBB-F7C37D12A9DC}" srcOrd="0" destOrd="1" presId="urn:microsoft.com/office/officeart/2005/8/layout/vList6"/>
    <dgm:cxn modelId="{C0DEA48A-0E66-4A4D-B1CB-7CB4EE285785}" type="presOf" srcId="{32D564D5-7E10-4247-91DA-E7E35581D9BF}" destId="{27A19F49-3FFC-4E7B-ADBB-F7C37D12A9DC}" srcOrd="0" destOrd="0" presId="urn:microsoft.com/office/officeart/2005/8/layout/vList6"/>
    <dgm:cxn modelId="{EC210394-90A6-4458-BEAD-97C416D0CBDD}" srcId="{173EBDA7-382B-4446-AAAD-D113BAA06176}" destId="{3D753407-57AA-465F-85DC-EE3AA79C2503}" srcOrd="0" destOrd="0" parTransId="{DEC52D05-95C6-4B66-A083-49ED6AD0C210}" sibTransId="{3CBD0D03-B6C3-4F36-B3A9-5C08898DDB20}"/>
    <dgm:cxn modelId="{00F28C9D-237D-4784-A172-E49C62716EC8}" srcId="{09348AEC-5857-493F-93DD-4B5860CD8937}" destId="{173EBDA7-382B-4446-AAAD-D113BAA06176}" srcOrd="1" destOrd="0" parTransId="{2657C994-E1F2-45AC-853A-038F415962C6}" sibTransId="{753C0CA2-742D-440B-AEE2-40196F3846FA}"/>
    <dgm:cxn modelId="{FE4101A8-F854-4F59-A5BF-51028271FAEA}" type="presOf" srcId="{2F4896B1-8DAD-41D7-95E4-4F3EC29ACFB4}" destId="{97877DB1-288E-4280-837B-257F6881391C}" srcOrd="0" destOrd="0" presId="urn:microsoft.com/office/officeart/2005/8/layout/vList6"/>
    <dgm:cxn modelId="{0D9ABDCA-6F4A-4311-A23E-834C9D484A12}" type="presOf" srcId="{C985B281-50A3-49AA-9087-21B4ABC280F1}" destId="{F3F190E1-4122-44B9-9933-7E42DBFC8350}" srcOrd="0" destOrd="1" presId="urn:microsoft.com/office/officeart/2005/8/layout/vList6"/>
    <dgm:cxn modelId="{58D77ECE-43AB-4900-93A1-02AA9464E0F6}" srcId="{173EBDA7-382B-4446-AAAD-D113BAA06176}" destId="{C985B281-50A3-49AA-9087-21B4ABC280F1}" srcOrd="1" destOrd="0" parTransId="{3AF45497-D3CB-45A5-80C0-7D2175F34DDC}" sibTransId="{E09EC3E9-DAD1-4562-B8F1-20BD3CDF9386}"/>
    <dgm:cxn modelId="{37FA56DB-B7C8-4642-958A-90CAE57E3E46}" srcId="{2F4896B1-8DAD-41D7-95E4-4F3EC29ACFB4}" destId="{C70E7B3C-2AC8-46FF-AB77-3B26F142F719}" srcOrd="1" destOrd="0" parTransId="{31F4D5C0-644B-4320-ACB0-C834F196615D}" sibTransId="{14AF22D3-305C-4AAE-924E-BEE8EC27B472}"/>
    <dgm:cxn modelId="{C923E7E0-803F-43A4-B654-4643395327DB}" srcId="{2F4896B1-8DAD-41D7-95E4-4F3EC29ACFB4}" destId="{32D564D5-7E10-4247-91DA-E7E35581D9BF}" srcOrd="0" destOrd="0" parTransId="{81A73A46-DD98-4A54-B0C8-6F0BB1C0E659}" sibTransId="{C8353D25-F914-4A82-90DE-A6BC8883C80E}"/>
    <dgm:cxn modelId="{E5B1283C-6753-4DFB-A51F-D409BA5B887A}" type="presParOf" srcId="{B8473BC3-D8AD-41E5-98B7-0CFB24B8A7E0}" destId="{AD74B8CD-0A67-4720-BD6A-4569F2D1C4AD}" srcOrd="0" destOrd="0" presId="urn:microsoft.com/office/officeart/2005/8/layout/vList6"/>
    <dgm:cxn modelId="{D858B0B0-84B8-43AC-95E5-C3CF430429D5}" type="presParOf" srcId="{AD74B8CD-0A67-4720-BD6A-4569F2D1C4AD}" destId="{97877DB1-288E-4280-837B-257F6881391C}" srcOrd="0" destOrd="0" presId="urn:microsoft.com/office/officeart/2005/8/layout/vList6"/>
    <dgm:cxn modelId="{984759D3-FBCB-42A0-9A9C-7FC0AEF1F26E}" type="presParOf" srcId="{AD74B8CD-0A67-4720-BD6A-4569F2D1C4AD}" destId="{27A19F49-3FFC-4E7B-ADBB-F7C37D12A9DC}" srcOrd="1" destOrd="0" presId="urn:microsoft.com/office/officeart/2005/8/layout/vList6"/>
    <dgm:cxn modelId="{92929387-3AEA-4076-A5E8-0C1618DBCC08}" type="presParOf" srcId="{B8473BC3-D8AD-41E5-98B7-0CFB24B8A7E0}" destId="{524B578B-134C-4E33-901D-5AC2464DAF2B}" srcOrd="1" destOrd="0" presId="urn:microsoft.com/office/officeart/2005/8/layout/vList6"/>
    <dgm:cxn modelId="{C975DD0C-D5D9-4821-91CF-F0A3E209AB80}" type="presParOf" srcId="{B8473BC3-D8AD-41E5-98B7-0CFB24B8A7E0}" destId="{1DDA49C8-5F53-4A8B-844C-82A33F238C93}" srcOrd="2" destOrd="0" presId="urn:microsoft.com/office/officeart/2005/8/layout/vList6"/>
    <dgm:cxn modelId="{BA38AFCC-CD3D-4C12-A943-899526BB33E9}" type="presParOf" srcId="{1DDA49C8-5F53-4A8B-844C-82A33F238C93}" destId="{18E3D4D2-974D-4C46-865C-63692D6F3ED1}" srcOrd="0" destOrd="0" presId="urn:microsoft.com/office/officeart/2005/8/layout/vList6"/>
    <dgm:cxn modelId="{C801081D-A5A1-4A20-BC60-CB3059F2706F}" type="presParOf" srcId="{1DDA49C8-5F53-4A8B-844C-82A33F238C93}" destId="{F3F190E1-4122-44B9-9933-7E42DBFC8350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B718510-73CF-426E-867F-84BCFD04C968}" type="doc">
      <dgm:prSet loTypeId="urn:microsoft.com/office/officeart/2005/8/layout/vList5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FE1DDCA-4E2E-41C8-907D-33F8E265A515}">
      <dgm:prSet phldrT="[Text]"/>
      <dgm:spPr/>
      <dgm:t>
        <a:bodyPr/>
        <a:lstStyle/>
        <a:p>
          <a:r>
            <a:rPr lang="en-GB"/>
            <a:t>Inappropriate Peers</a:t>
          </a:r>
          <a:endParaRPr lang="en-GB" dirty="0"/>
        </a:p>
      </dgm:t>
    </dgm:pt>
    <dgm:pt modelId="{F10E66B2-557D-4A09-A876-7C6E5F0AFB63}" type="parTrans" cxnId="{75FAE05A-7ED2-4B94-BC65-3D582083BA4E}">
      <dgm:prSet/>
      <dgm:spPr/>
      <dgm:t>
        <a:bodyPr/>
        <a:lstStyle/>
        <a:p>
          <a:endParaRPr lang="en-GB"/>
        </a:p>
      </dgm:t>
    </dgm:pt>
    <dgm:pt modelId="{20775F50-A96E-45AD-BE8D-941A3B8574F9}" type="sibTrans" cxnId="{75FAE05A-7ED2-4B94-BC65-3D582083BA4E}">
      <dgm:prSet/>
      <dgm:spPr/>
      <dgm:t>
        <a:bodyPr/>
        <a:lstStyle/>
        <a:p>
          <a:endParaRPr lang="en-GB"/>
        </a:p>
      </dgm:t>
    </dgm:pt>
    <dgm:pt modelId="{0FACF6DC-5DC5-4D96-8A3B-A2651909CE88}">
      <dgm:prSet phldrT="[Text]"/>
      <dgm:spPr/>
      <dgm:t>
        <a:bodyPr/>
        <a:lstStyle/>
        <a:p>
          <a:r>
            <a:rPr lang="en-GB"/>
            <a:t>Some companies operate in several industries</a:t>
          </a:r>
          <a:endParaRPr lang="en-GB" dirty="0"/>
        </a:p>
      </dgm:t>
    </dgm:pt>
    <dgm:pt modelId="{C24E55B5-D145-4571-8F81-34CD2384BFBB}" type="parTrans" cxnId="{28005F6D-9AC0-4C84-8490-12FC306F423E}">
      <dgm:prSet/>
      <dgm:spPr/>
      <dgm:t>
        <a:bodyPr/>
        <a:lstStyle/>
        <a:p>
          <a:endParaRPr lang="en-GB"/>
        </a:p>
      </dgm:t>
    </dgm:pt>
    <dgm:pt modelId="{876D398B-5602-41CD-A6FE-2E41C4CE9532}" type="sibTrans" cxnId="{28005F6D-9AC0-4C84-8490-12FC306F423E}">
      <dgm:prSet/>
      <dgm:spPr/>
      <dgm:t>
        <a:bodyPr/>
        <a:lstStyle/>
        <a:p>
          <a:endParaRPr lang="en-GB"/>
        </a:p>
      </dgm:t>
    </dgm:pt>
    <dgm:pt modelId="{527A05EF-6221-4662-AF36-7A93981A0046}">
      <dgm:prSet phldrT="[Text]"/>
      <dgm:spPr/>
      <dgm:t>
        <a:bodyPr/>
        <a:lstStyle/>
        <a:p>
          <a:r>
            <a:rPr lang="en-GB"/>
            <a:t>Different Accounting Standards</a:t>
          </a:r>
          <a:endParaRPr lang="en-GB" dirty="0"/>
        </a:p>
      </dgm:t>
    </dgm:pt>
    <dgm:pt modelId="{87BE849E-CB04-4588-9DFF-C4CB1297BCA8}" type="parTrans" cxnId="{CCFF15CC-95E3-4E6A-BF58-61843BD10CEE}">
      <dgm:prSet/>
      <dgm:spPr/>
      <dgm:t>
        <a:bodyPr/>
        <a:lstStyle/>
        <a:p>
          <a:endParaRPr lang="en-GB"/>
        </a:p>
      </dgm:t>
    </dgm:pt>
    <dgm:pt modelId="{AFA78D99-858A-447B-8C05-EAB9E80464D2}" type="sibTrans" cxnId="{CCFF15CC-95E3-4E6A-BF58-61843BD10CEE}">
      <dgm:prSet/>
      <dgm:spPr/>
      <dgm:t>
        <a:bodyPr/>
        <a:lstStyle/>
        <a:p>
          <a:endParaRPr lang="en-GB"/>
        </a:p>
      </dgm:t>
    </dgm:pt>
    <dgm:pt modelId="{34BC76DB-28AB-408E-ACB5-823E88958AEC}">
      <dgm:prSet phldrT="[Text]"/>
      <dgm:spPr/>
      <dgm:t>
        <a:bodyPr/>
        <a:lstStyle/>
        <a:p>
          <a:r>
            <a:rPr lang="en-GB"/>
            <a:t>Aspirant Analysis</a:t>
          </a:r>
          <a:endParaRPr lang="en-GB" dirty="0"/>
        </a:p>
      </dgm:t>
    </dgm:pt>
    <dgm:pt modelId="{C7EFE356-9622-4177-8EDA-3F5BBBB3C9AD}" type="parTrans" cxnId="{4A3A57A4-CCBC-43A7-930C-B285B5AC8A6E}">
      <dgm:prSet/>
      <dgm:spPr/>
      <dgm:t>
        <a:bodyPr/>
        <a:lstStyle/>
        <a:p>
          <a:endParaRPr lang="en-GB"/>
        </a:p>
      </dgm:t>
    </dgm:pt>
    <dgm:pt modelId="{E339A47F-F7F5-4D7E-8045-A51E2158F740}" type="sibTrans" cxnId="{4A3A57A4-CCBC-43A7-930C-B285B5AC8A6E}">
      <dgm:prSet/>
      <dgm:spPr/>
      <dgm:t>
        <a:bodyPr/>
        <a:lstStyle/>
        <a:p>
          <a:endParaRPr lang="en-GB"/>
        </a:p>
      </dgm:t>
    </dgm:pt>
    <dgm:pt modelId="{C3329172-B62A-4624-8B57-7174170A228E}">
      <dgm:prSet phldrT="[Text]"/>
      <dgm:spPr/>
      <dgm:t>
        <a:bodyPr/>
        <a:lstStyle/>
        <a:p>
          <a:r>
            <a:rPr lang="en-GB"/>
            <a:t>You may want to compare your firm with the best in the industry</a:t>
          </a:r>
          <a:endParaRPr lang="en-GB" dirty="0"/>
        </a:p>
      </dgm:t>
    </dgm:pt>
    <dgm:pt modelId="{30FCF41E-D7CB-4E0F-BAFA-6A501E2AACA9}" type="parTrans" cxnId="{DAB39719-5824-43F0-8B54-2A7E94D76CCD}">
      <dgm:prSet/>
      <dgm:spPr/>
      <dgm:t>
        <a:bodyPr/>
        <a:lstStyle/>
        <a:p>
          <a:endParaRPr lang="en-GB"/>
        </a:p>
      </dgm:t>
    </dgm:pt>
    <dgm:pt modelId="{7EA67EBC-BAEC-4772-94CC-05278E0EE7FC}" type="sibTrans" cxnId="{DAB39719-5824-43F0-8B54-2A7E94D76CCD}">
      <dgm:prSet/>
      <dgm:spPr/>
      <dgm:t>
        <a:bodyPr/>
        <a:lstStyle/>
        <a:p>
          <a:endParaRPr lang="en-GB"/>
        </a:p>
      </dgm:t>
    </dgm:pt>
    <dgm:pt modelId="{31ABE389-E659-4A65-95ED-666947A37AD8}">
      <dgm:prSet phldrT="[Text]"/>
      <dgm:spPr/>
      <dgm:t>
        <a:bodyPr/>
        <a:lstStyle/>
        <a:p>
          <a:r>
            <a:rPr lang="en-GB"/>
            <a:t>Choose similar firms at the top of the industry</a:t>
          </a:r>
          <a:endParaRPr lang="en-GB" dirty="0"/>
        </a:p>
      </dgm:t>
    </dgm:pt>
    <dgm:pt modelId="{F7BE9C81-E3DF-487E-8098-97A9A43F4D20}" type="parTrans" cxnId="{B64A28A6-E2F9-47A7-8530-384A7D94E6ED}">
      <dgm:prSet/>
      <dgm:spPr/>
      <dgm:t>
        <a:bodyPr/>
        <a:lstStyle/>
        <a:p>
          <a:endParaRPr lang="en-GB"/>
        </a:p>
      </dgm:t>
    </dgm:pt>
    <dgm:pt modelId="{2C648CAA-1729-486F-8F73-8478D1F6AA23}" type="sibTrans" cxnId="{B64A28A6-E2F9-47A7-8530-384A7D94E6ED}">
      <dgm:prSet/>
      <dgm:spPr/>
      <dgm:t>
        <a:bodyPr/>
        <a:lstStyle/>
        <a:p>
          <a:endParaRPr lang="en-GB"/>
        </a:p>
      </dgm:t>
    </dgm:pt>
    <dgm:pt modelId="{9E62ADE6-6E20-4F3E-9E47-D49BBCAC19EC}">
      <dgm:prSet phldrT="[Text]"/>
      <dgm:spPr/>
      <dgm:t>
        <a:bodyPr/>
        <a:lstStyle/>
        <a:p>
          <a:r>
            <a:rPr lang="en-GB"/>
            <a:t>Sources of Information</a:t>
          </a:r>
          <a:endParaRPr lang="en-GB" dirty="0"/>
        </a:p>
      </dgm:t>
    </dgm:pt>
    <dgm:pt modelId="{02A48217-FC9B-430B-B0E3-E8D59A7FB986}" type="parTrans" cxnId="{86D8C658-7A16-4D7B-9105-73F2A50B9BAB}">
      <dgm:prSet/>
      <dgm:spPr/>
      <dgm:t>
        <a:bodyPr/>
        <a:lstStyle/>
        <a:p>
          <a:endParaRPr lang="en-GB"/>
        </a:p>
      </dgm:t>
    </dgm:pt>
    <dgm:pt modelId="{11F78B4D-38E9-4180-AF76-2E6A9F00470E}" type="sibTrans" cxnId="{86D8C658-7A16-4D7B-9105-73F2A50B9BAB}">
      <dgm:prSet/>
      <dgm:spPr/>
      <dgm:t>
        <a:bodyPr/>
        <a:lstStyle/>
        <a:p>
          <a:endParaRPr lang="en-GB"/>
        </a:p>
      </dgm:t>
    </dgm:pt>
    <dgm:pt modelId="{ED4344E0-A7D1-4FBE-97BA-B79148A4E1D0}">
      <dgm:prSet phldrT="[Text]"/>
      <dgm:spPr/>
      <dgm:t>
        <a:bodyPr/>
        <a:lstStyle/>
        <a:p>
          <a:r>
            <a:rPr lang="en-GB"/>
            <a:t>Financial websites: Yahoo! Finance, Reuters, FT.Com, ADVFN.com, Motley Fool</a:t>
          </a:r>
          <a:endParaRPr lang="en-GB" dirty="0"/>
        </a:p>
      </dgm:t>
    </dgm:pt>
    <dgm:pt modelId="{D8B6C7E8-E8E1-407E-9AD2-01918E0A5C38}" type="parTrans" cxnId="{E246400E-DEF7-4730-9DEC-E24369891780}">
      <dgm:prSet/>
      <dgm:spPr/>
      <dgm:t>
        <a:bodyPr/>
        <a:lstStyle/>
        <a:p>
          <a:endParaRPr lang="en-GB"/>
        </a:p>
      </dgm:t>
    </dgm:pt>
    <dgm:pt modelId="{385F1B13-5F18-45B2-A994-A22D7F019B44}" type="sibTrans" cxnId="{E246400E-DEF7-4730-9DEC-E24369891780}">
      <dgm:prSet/>
      <dgm:spPr/>
      <dgm:t>
        <a:bodyPr/>
        <a:lstStyle/>
        <a:p>
          <a:endParaRPr lang="en-GB"/>
        </a:p>
      </dgm:t>
    </dgm:pt>
    <dgm:pt modelId="{FFF5103F-7362-43D4-9844-9A4EC320632A}">
      <dgm:prSet phldrT="[Text]"/>
      <dgm:spPr/>
      <dgm:t>
        <a:bodyPr/>
        <a:lstStyle/>
        <a:p>
          <a:r>
            <a:rPr lang="en-GB"/>
            <a:t>Company accounts: download from website</a:t>
          </a:r>
          <a:endParaRPr lang="en-GB" dirty="0"/>
        </a:p>
      </dgm:t>
    </dgm:pt>
    <dgm:pt modelId="{AC756EBE-F652-444B-8BB8-8D4C0E97A6F2}" type="parTrans" cxnId="{8792A09A-32DC-4A39-8D91-1818388FBF00}">
      <dgm:prSet/>
      <dgm:spPr/>
      <dgm:t>
        <a:bodyPr/>
        <a:lstStyle/>
        <a:p>
          <a:endParaRPr lang="en-GB"/>
        </a:p>
      </dgm:t>
    </dgm:pt>
    <dgm:pt modelId="{FA87F443-DDEF-42AF-BA35-28E2FF1350E3}" type="sibTrans" cxnId="{8792A09A-32DC-4A39-8D91-1818388FBF00}">
      <dgm:prSet/>
      <dgm:spPr/>
      <dgm:t>
        <a:bodyPr/>
        <a:lstStyle/>
        <a:p>
          <a:endParaRPr lang="en-GB"/>
        </a:p>
      </dgm:t>
    </dgm:pt>
    <dgm:pt modelId="{082534DA-A0AF-4EC5-B886-9D7CD4256F9D}" type="pres">
      <dgm:prSet presAssocID="{3B718510-73CF-426E-867F-84BCFD04C968}" presName="Name0" presStyleCnt="0">
        <dgm:presLayoutVars>
          <dgm:dir/>
          <dgm:animLvl val="lvl"/>
          <dgm:resizeHandles val="exact"/>
        </dgm:presLayoutVars>
      </dgm:prSet>
      <dgm:spPr/>
    </dgm:pt>
    <dgm:pt modelId="{79F7CB43-4564-430F-A03A-A46F0D0A86B9}" type="pres">
      <dgm:prSet presAssocID="{EFE1DDCA-4E2E-41C8-907D-33F8E265A515}" presName="linNode" presStyleCnt="0"/>
      <dgm:spPr/>
    </dgm:pt>
    <dgm:pt modelId="{F5C34D1C-8751-4DF5-B940-7A84B20A6D9A}" type="pres">
      <dgm:prSet presAssocID="{EFE1DDCA-4E2E-41C8-907D-33F8E265A515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82AF0866-FF13-4446-826E-BAEF15295B7A}" type="pres">
      <dgm:prSet presAssocID="{EFE1DDCA-4E2E-41C8-907D-33F8E265A515}" presName="descendantText" presStyleLbl="alignAccFollowNode1" presStyleIdx="0" presStyleCnt="3">
        <dgm:presLayoutVars>
          <dgm:bulletEnabled val="1"/>
        </dgm:presLayoutVars>
      </dgm:prSet>
      <dgm:spPr/>
    </dgm:pt>
    <dgm:pt modelId="{268B6B4E-7669-4DE5-AEA0-1EDD67BC2EDA}" type="pres">
      <dgm:prSet presAssocID="{20775F50-A96E-45AD-BE8D-941A3B8574F9}" presName="sp" presStyleCnt="0"/>
      <dgm:spPr/>
    </dgm:pt>
    <dgm:pt modelId="{5CB53025-F69E-4C77-A49A-D4272E5EA082}" type="pres">
      <dgm:prSet presAssocID="{34BC76DB-28AB-408E-ACB5-823E88958AEC}" presName="linNode" presStyleCnt="0"/>
      <dgm:spPr/>
    </dgm:pt>
    <dgm:pt modelId="{F25DE720-EAEB-40BA-95C4-D504DCCD5214}" type="pres">
      <dgm:prSet presAssocID="{34BC76DB-28AB-408E-ACB5-823E88958AE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83C24804-4BDC-4329-806F-90C1AD293C16}" type="pres">
      <dgm:prSet presAssocID="{34BC76DB-28AB-408E-ACB5-823E88958AEC}" presName="descendantText" presStyleLbl="alignAccFollowNode1" presStyleIdx="1" presStyleCnt="3">
        <dgm:presLayoutVars>
          <dgm:bulletEnabled val="1"/>
        </dgm:presLayoutVars>
      </dgm:prSet>
      <dgm:spPr/>
    </dgm:pt>
    <dgm:pt modelId="{2E7F80F0-6F83-4B90-BF1C-E36B529091C0}" type="pres">
      <dgm:prSet presAssocID="{E339A47F-F7F5-4D7E-8045-A51E2158F740}" presName="sp" presStyleCnt="0"/>
      <dgm:spPr/>
    </dgm:pt>
    <dgm:pt modelId="{65BEAC8D-8F61-405F-9908-F6FDE3C015EB}" type="pres">
      <dgm:prSet presAssocID="{9E62ADE6-6E20-4F3E-9E47-D49BBCAC19EC}" presName="linNode" presStyleCnt="0"/>
      <dgm:spPr/>
    </dgm:pt>
    <dgm:pt modelId="{FE90DFA7-6ACE-4530-96F4-1804F3300472}" type="pres">
      <dgm:prSet presAssocID="{9E62ADE6-6E20-4F3E-9E47-D49BBCAC19EC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AA224443-F56D-4E1D-9FFE-95E710862A89}" type="pres">
      <dgm:prSet presAssocID="{9E62ADE6-6E20-4F3E-9E47-D49BBCAC19EC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E246400E-DEF7-4730-9DEC-E24369891780}" srcId="{9E62ADE6-6E20-4F3E-9E47-D49BBCAC19EC}" destId="{ED4344E0-A7D1-4FBE-97BA-B79148A4E1D0}" srcOrd="0" destOrd="0" parTransId="{D8B6C7E8-E8E1-407E-9AD2-01918E0A5C38}" sibTransId="{385F1B13-5F18-45B2-A994-A22D7F019B44}"/>
    <dgm:cxn modelId="{DAB39719-5824-43F0-8B54-2A7E94D76CCD}" srcId="{34BC76DB-28AB-408E-ACB5-823E88958AEC}" destId="{C3329172-B62A-4624-8B57-7174170A228E}" srcOrd="0" destOrd="0" parTransId="{30FCF41E-D7CB-4E0F-BAFA-6A501E2AACA9}" sibTransId="{7EA67EBC-BAEC-4772-94CC-05278E0EE7FC}"/>
    <dgm:cxn modelId="{9128412D-8CDA-4719-A24F-09C14ECFA525}" type="presOf" srcId="{34BC76DB-28AB-408E-ACB5-823E88958AEC}" destId="{F25DE720-EAEB-40BA-95C4-D504DCCD5214}" srcOrd="0" destOrd="0" presId="urn:microsoft.com/office/officeart/2005/8/layout/vList5"/>
    <dgm:cxn modelId="{28005F6D-9AC0-4C84-8490-12FC306F423E}" srcId="{EFE1DDCA-4E2E-41C8-907D-33F8E265A515}" destId="{0FACF6DC-5DC5-4D96-8A3B-A2651909CE88}" srcOrd="0" destOrd="0" parTransId="{C24E55B5-D145-4571-8F81-34CD2384BFBB}" sibTransId="{876D398B-5602-41CD-A6FE-2E41C4CE9532}"/>
    <dgm:cxn modelId="{B108C24D-8C01-4298-89F9-6A0ED61318D1}" type="presOf" srcId="{527A05EF-6221-4662-AF36-7A93981A0046}" destId="{82AF0866-FF13-4446-826E-BAEF15295B7A}" srcOrd="0" destOrd="1" presId="urn:microsoft.com/office/officeart/2005/8/layout/vList5"/>
    <dgm:cxn modelId="{86D8C658-7A16-4D7B-9105-73F2A50B9BAB}" srcId="{3B718510-73CF-426E-867F-84BCFD04C968}" destId="{9E62ADE6-6E20-4F3E-9E47-D49BBCAC19EC}" srcOrd="2" destOrd="0" parTransId="{02A48217-FC9B-430B-B0E3-E8D59A7FB986}" sibTransId="{11F78B4D-38E9-4180-AF76-2E6A9F00470E}"/>
    <dgm:cxn modelId="{75FAE05A-7ED2-4B94-BC65-3D582083BA4E}" srcId="{3B718510-73CF-426E-867F-84BCFD04C968}" destId="{EFE1DDCA-4E2E-41C8-907D-33F8E265A515}" srcOrd="0" destOrd="0" parTransId="{F10E66B2-557D-4A09-A876-7C6E5F0AFB63}" sibTransId="{20775F50-A96E-45AD-BE8D-941A3B8574F9}"/>
    <dgm:cxn modelId="{8792A09A-32DC-4A39-8D91-1818388FBF00}" srcId="{9E62ADE6-6E20-4F3E-9E47-D49BBCAC19EC}" destId="{FFF5103F-7362-43D4-9844-9A4EC320632A}" srcOrd="1" destOrd="0" parTransId="{AC756EBE-F652-444B-8BB8-8D4C0E97A6F2}" sibTransId="{FA87F443-DDEF-42AF-BA35-28E2FF1350E3}"/>
    <dgm:cxn modelId="{AAFCEA9A-65D6-49CD-8D08-E6F78F2FB746}" type="presOf" srcId="{31ABE389-E659-4A65-95ED-666947A37AD8}" destId="{83C24804-4BDC-4329-806F-90C1AD293C16}" srcOrd="0" destOrd="1" presId="urn:microsoft.com/office/officeart/2005/8/layout/vList5"/>
    <dgm:cxn modelId="{5F50A09E-76EB-47E6-9F63-87402B6D7969}" type="presOf" srcId="{0FACF6DC-5DC5-4D96-8A3B-A2651909CE88}" destId="{82AF0866-FF13-4446-826E-BAEF15295B7A}" srcOrd="0" destOrd="0" presId="urn:microsoft.com/office/officeart/2005/8/layout/vList5"/>
    <dgm:cxn modelId="{4A3A57A4-CCBC-43A7-930C-B285B5AC8A6E}" srcId="{3B718510-73CF-426E-867F-84BCFD04C968}" destId="{34BC76DB-28AB-408E-ACB5-823E88958AEC}" srcOrd="1" destOrd="0" parTransId="{C7EFE356-9622-4177-8EDA-3F5BBBB3C9AD}" sibTransId="{E339A47F-F7F5-4D7E-8045-A51E2158F740}"/>
    <dgm:cxn modelId="{B64A28A6-E2F9-47A7-8530-384A7D94E6ED}" srcId="{34BC76DB-28AB-408E-ACB5-823E88958AEC}" destId="{31ABE389-E659-4A65-95ED-666947A37AD8}" srcOrd="1" destOrd="0" parTransId="{F7BE9C81-E3DF-487E-8098-97A9A43F4D20}" sibTransId="{2C648CAA-1729-486F-8F73-8478D1F6AA23}"/>
    <dgm:cxn modelId="{BA6004AD-8457-4E88-8594-A60B12C03AFC}" type="presOf" srcId="{C3329172-B62A-4624-8B57-7174170A228E}" destId="{83C24804-4BDC-4329-806F-90C1AD293C16}" srcOrd="0" destOrd="0" presId="urn:microsoft.com/office/officeart/2005/8/layout/vList5"/>
    <dgm:cxn modelId="{FD9FE5AE-3989-4EA0-97DD-414BBBE48BEA}" type="presOf" srcId="{3B718510-73CF-426E-867F-84BCFD04C968}" destId="{082534DA-A0AF-4EC5-B886-9D7CD4256F9D}" srcOrd="0" destOrd="0" presId="urn:microsoft.com/office/officeart/2005/8/layout/vList5"/>
    <dgm:cxn modelId="{211CF7AE-4296-4678-B0BB-631DA3287E50}" type="presOf" srcId="{FFF5103F-7362-43D4-9844-9A4EC320632A}" destId="{AA224443-F56D-4E1D-9FFE-95E710862A89}" srcOrd="0" destOrd="1" presId="urn:microsoft.com/office/officeart/2005/8/layout/vList5"/>
    <dgm:cxn modelId="{239813BA-5A25-48D7-A40E-39A8271FCF7B}" type="presOf" srcId="{9E62ADE6-6E20-4F3E-9E47-D49BBCAC19EC}" destId="{FE90DFA7-6ACE-4530-96F4-1804F3300472}" srcOrd="0" destOrd="0" presId="urn:microsoft.com/office/officeart/2005/8/layout/vList5"/>
    <dgm:cxn modelId="{CCFF15CC-95E3-4E6A-BF58-61843BD10CEE}" srcId="{EFE1DDCA-4E2E-41C8-907D-33F8E265A515}" destId="{527A05EF-6221-4662-AF36-7A93981A0046}" srcOrd="1" destOrd="0" parTransId="{87BE849E-CB04-4588-9DFF-C4CB1297BCA8}" sibTransId="{AFA78D99-858A-447B-8C05-EAB9E80464D2}"/>
    <dgm:cxn modelId="{B285A6E2-C075-4845-ABA4-DFFA1AAD344B}" type="presOf" srcId="{ED4344E0-A7D1-4FBE-97BA-B79148A4E1D0}" destId="{AA224443-F56D-4E1D-9FFE-95E710862A89}" srcOrd="0" destOrd="0" presId="urn:microsoft.com/office/officeart/2005/8/layout/vList5"/>
    <dgm:cxn modelId="{0617ECE8-E83F-4B05-9099-E4745DF44870}" type="presOf" srcId="{EFE1DDCA-4E2E-41C8-907D-33F8E265A515}" destId="{F5C34D1C-8751-4DF5-B940-7A84B20A6D9A}" srcOrd="0" destOrd="0" presId="urn:microsoft.com/office/officeart/2005/8/layout/vList5"/>
    <dgm:cxn modelId="{F9BD2A1B-EBBF-4B83-B88A-0FF6EC448113}" type="presParOf" srcId="{082534DA-A0AF-4EC5-B886-9D7CD4256F9D}" destId="{79F7CB43-4564-430F-A03A-A46F0D0A86B9}" srcOrd="0" destOrd="0" presId="urn:microsoft.com/office/officeart/2005/8/layout/vList5"/>
    <dgm:cxn modelId="{8205FD88-F7BC-465A-B1FA-9A5CD2798F4C}" type="presParOf" srcId="{79F7CB43-4564-430F-A03A-A46F0D0A86B9}" destId="{F5C34D1C-8751-4DF5-B940-7A84B20A6D9A}" srcOrd="0" destOrd="0" presId="urn:microsoft.com/office/officeart/2005/8/layout/vList5"/>
    <dgm:cxn modelId="{B57B691E-DB6F-4D49-B98B-1549BE340C2D}" type="presParOf" srcId="{79F7CB43-4564-430F-A03A-A46F0D0A86B9}" destId="{82AF0866-FF13-4446-826E-BAEF15295B7A}" srcOrd="1" destOrd="0" presId="urn:microsoft.com/office/officeart/2005/8/layout/vList5"/>
    <dgm:cxn modelId="{2E366636-3AF4-4D39-8C14-0F4D9726B4AD}" type="presParOf" srcId="{082534DA-A0AF-4EC5-B886-9D7CD4256F9D}" destId="{268B6B4E-7669-4DE5-AEA0-1EDD67BC2EDA}" srcOrd="1" destOrd="0" presId="urn:microsoft.com/office/officeart/2005/8/layout/vList5"/>
    <dgm:cxn modelId="{E511EEC3-9F63-4213-98ED-F0DFDD5D0067}" type="presParOf" srcId="{082534DA-A0AF-4EC5-B886-9D7CD4256F9D}" destId="{5CB53025-F69E-4C77-A49A-D4272E5EA082}" srcOrd="2" destOrd="0" presId="urn:microsoft.com/office/officeart/2005/8/layout/vList5"/>
    <dgm:cxn modelId="{6F1C3E25-617F-41CA-8F23-BEBC53C3D89F}" type="presParOf" srcId="{5CB53025-F69E-4C77-A49A-D4272E5EA082}" destId="{F25DE720-EAEB-40BA-95C4-D504DCCD5214}" srcOrd="0" destOrd="0" presId="urn:microsoft.com/office/officeart/2005/8/layout/vList5"/>
    <dgm:cxn modelId="{B01993EF-3AF9-46A1-8A1B-5227B937D7E2}" type="presParOf" srcId="{5CB53025-F69E-4C77-A49A-D4272E5EA082}" destId="{83C24804-4BDC-4329-806F-90C1AD293C16}" srcOrd="1" destOrd="0" presId="urn:microsoft.com/office/officeart/2005/8/layout/vList5"/>
    <dgm:cxn modelId="{DB9BE5DF-00A9-42BE-A999-8B5E88A1A66E}" type="presParOf" srcId="{082534DA-A0AF-4EC5-B886-9D7CD4256F9D}" destId="{2E7F80F0-6F83-4B90-BF1C-E36B529091C0}" srcOrd="3" destOrd="0" presId="urn:microsoft.com/office/officeart/2005/8/layout/vList5"/>
    <dgm:cxn modelId="{B936E303-F979-4990-A13C-DC5FD88DA46A}" type="presParOf" srcId="{082534DA-A0AF-4EC5-B886-9D7CD4256F9D}" destId="{65BEAC8D-8F61-405F-9908-F6FDE3C015EB}" srcOrd="4" destOrd="0" presId="urn:microsoft.com/office/officeart/2005/8/layout/vList5"/>
    <dgm:cxn modelId="{C0C3A399-9A7C-40E8-AA3E-A1EA13D7697F}" type="presParOf" srcId="{65BEAC8D-8F61-405F-9908-F6FDE3C015EB}" destId="{FE90DFA7-6ACE-4530-96F4-1804F3300472}" srcOrd="0" destOrd="0" presId="urn:microsoft.com/office/officeart/2005/8/layout/vList5"/>
    <dgm:cxn modelId="{595B2C13-99AC-406F-B9E0-71C313A12172}" type="presParOf" srcId="{65BEAC8D-8F61-405F-9908-F6FDE3C015EB}" destId="{AA224443-F56D-4E1D-9FFE-95E710862A8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DF4534B8-5B8E-1745-8BC1-6BCF4CF57595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CEA3A4D-5E61-B94C-A396-6A8BDC773423}">
      <dgm:prSet phldrT="[Text]"/>
      <dgm:spPr/>
      <dgm:t>
        <a:bodyPr/>
        <a:lstStyle/>
        <a:p>
          <a:r>
            <a:rPr lang="en-GB" dirty="0"/>
            <a:t>Why do firms present three different accounting statements?</a:t>
          </a:r>
        </a:p>
      </dgm:t>
    </dgm:pt>
    <dgm:pt modelId="{0E1B4232-C095-C049-9FE6-0E0879E7C333}" type="parTrans" cxnId="{5BB870E2-F651-104D-9506-454DD636C5AA}">
      <dgm:prSet/>
      <dgm:spPr/>
      <dgm:t>
        <a:bodyPr/>
        <a:lstStyle/>
        <a:p>
          <a:endParaRPr lang="en-GB"/>
        </a:p>
      </dgm:t>
    </dgm:pt>
    <dgm:pt modelId="{2F2E9FA3-3342-A749-BC7E-5BD7FEE0414C}" type="sibTrans" cxnId="{5BB870E2-F651-104D-9506-454DD636C5AA}">
      <dgm:prSet/>
      <dgm:spPr/>
      <dgm:t>
        <a:bodyPr/>
        <a:lstStyle/>
        <a:p>
          <a:endParaRPr lang="en-GB"/>
        </a:p>
      </dgm:t>
    </dgm:pt>
    <dgm:pt modelId="{75A5B0B7-DB5C-3747-98EE-13D72180214A}">
      <dgm:prSet phldrT="[Text]"/>
      <dgm:spPr/>
      <dgm:t>
        <a:bodyPr/>
        <a:lstStyle/>
        <a:p>
          <a:r>
            <a:rPr lang="en-GB" dirty="0"/>
            <a:t>Why might accounting revenue and cost figures not be representative of actual cash flows?</a:t>
          </a:r>
        </a:p>
      </dgm:t>
    </dgm:pt>
    <dgm:pt modelId="{8FBAE0E2-6D9E-7E4E-B57A-F5B31E59E4C9}" type="parTrans" cxnId="{6A266F24-9DEE-8341-ABF9-B64F88616AED}">
      <dgm:prSet/>
      <dgm:spPr/>
      <dgm:t>
        <a:bodyPr/>
        <a:lstStyle/>
        <a:p>
          <a:endParaRPr lang="en-GB"/>
        </a:p>
      </dgm:t>
    </dgm:pt>
    <dgm:pt modelId="{5D729201-B217-2A4E-93F2-8F8BB0C11F3C}" type="sibTrans" cxnId="{6A266F24-9DEE-8341-ABF9-B64F88616AED}">
      <dgm:prSet/>
      <dgm:spPr/>
      <dgm:t>
        <a:bodyPr/>
        <a:lstStyle/>
        <a:p>
          <a:endParaRPr lang="en-GB"/>
        </a:p>
      </dgm:t>
    </dgm:pt>
    <dgm:pt modelId="{A4DC59DC-6E1F-9F46-B1A9-C71CBB9E7274}">
      <dgm:prSet phldrT="[Text]"/>
      <dgm:spPr/>
      <dgm:t>
        <a:bodyPr/>
        <a:lstStyle/>
        <a:p>
          <a:r>
            <a:rPr lang="en-GB" dirty="0"/>
            <a:t>Why is the Du Pont identity a valuable tool for analysing firm performance?</a:t>
          </a:r>
        </a:p>
      </dgm:t>
    </dgm:pt>
    <dgm:pt modelId="{0D46CD12-E9BE-544F-A431-64294602E0BD}" type="parTrans" cxnId="{985732A8-2A2A-F747-9683-33CD95A9C257}">
      <dgm:prSet/>
      <dgm:spPr/>
      <dgm:t>
        <a:bodyPr/>
        <a:lstStyle/>
        <a:p>
          <a:endParaRPr lang="en-GB"/>
        </a:p>
      </dgm:t>
    </dgm:pt>
    <dgm:pt modelId="{4E5B78F4-C74A-D444-B011-0FE003B62711}" type="sibTrans" cxnId="{985732A8-2A2A-F747-9683-33CD95A9C257}">
      <dgm:prSet/>
      <dgm:spPr/>
      <dgm:t>
        <a:bodyPr/>
        <a:lstStyle/>
        <a:p>
          <a:endParaRPr lang="en-GB"/>
        </a:p>
      </dgm:t>
    </dgm:pt>
    <dgm:pt modelId="{BC243E7F-4401-5D48-913B-1F7E2B5B6706}" type="pres">
      <dgm:prSet presAssocID="{DF4534B8-5B8E-1745-8BC1-6BCF4CF57595}" presName="diagram" presStyleCnt="0">
        <dgm:presLayoutVars>
          <dgm:dir/>
          <dgm:resizeHandles val="exact"/>
        </dgm:presLayoutVars>
      </dgm:prSet>
      <dgm:spPr/>
    </dgm:pt>
    <dgm:pt modelId="{9F19F98B-5723-EE42-93B3-E3C3283DF7D5}" type="pres">
      <dgm:prSet presAssocID="{4CEA3A4D-5E61-B94C-A396-6A8BDC773423}" presName="node" presStyleLbl="node1" presStyleIdx="0" presStyleCnt="3">
        <dgm:presLayoutVars>
          <dgm:bulletEnabled val="1"/>
        </dgm:presLayoutVars>
      </dgm:prSet>
      <dgm:spPr/>
    </dgm:pt>
    <dgm:pt modelId="{4FA0C3B7-4B21-664E-8005-1AFF9BB11231}" type="pres">
      <dgm:prSet presAssocID="{2F2E9FA3-3342-A749-BC7E-5BD7FEE0414C}" presName="sibTrans" presStyleCnt="0"/>
      <dgm:spPr/>
    </dgm:pt>
    <dgm:pt modelId="{CF7638E1-9E1C-754D-A2A1-9468D768E2F3}" type="pres">
      <dgm:prSet presAssocID="{75A5B0B7-DB5C-3747-98EE-13D72180214A}" presName="node" presStyleLbl="node1" presStyleIdx="1" presStyleCnt="3">
        <dgm:presLayoutVars>
          <dgm:bulletEnabled val="1"/>
        </dgm:presLayoutVars>
      </dgm:prSet>
      <dgm:spPr/>
    </dgm:pt>
    <dgm:pt modelId="{21388454-442E-3E42-BC5B-550C1873AFA5}" type="pres">
      <dgm:prSet presAssocID="{5D729201-B217-2A4E-93F2-8F8BB0C11F3C}" presName="sibTrans" presStyleCnt="0"/>
      <dgm:spPr/>
    </dgm:pt>
    <dgm:pt modelId="{48B6692B-2168-214C-AE3D-253B2EFBBA20}" type="pres">
      <dgm:prSet presAssocID="{A4DC59DC-6E1F-9F46-B1A9-C71CBB9E7274}" presName="node" presStyleLbl="node1" presStyleIdx="2" presStyleCnt="3">
        <dgm:presLayoutVars>
          <dgm:bulletEnabled val="1"/>
        </dgm:presLayoutVars>
      </dgm:prSet>
      <dgm:spPr/>
    </dgm:pt>
  </dgm:ptLst>
  <dgm:cxnLst>
    <dgm:cxn modelId="{1DBB7D1F-8DA3-D747-B3AB-A699206DAFFA}" type="presOf" srcId="{75A5B0B7-DB5C-3747-98EE-13D72180214A}" destId="{CF7638E1-9E1C-754D-A2A1-9468D768E2F3}" srcOrd="0" destOrd="0" presId="urn:microsoft.com/office/officeart/2005/8/layout/default"/>
    <dgm:cxn modelId="{6A266F24-9DEE-8341-ABF9-B64F88616AED}" srcId="{DF4534B8-5B8E-1745-8BC1-6BCF4CF57595}" destId="{75A5B0B7-DB5C-3747-98EE-13D72180214A}" srcOrd="1" destOrd="0" parTransId="{8FBAE0E2-6D9E-7E4E-B57A-F5B31E59E4C9}" sibTransId="{5D729201-B217-2A4E-93F2-8F8BB0C11F3C}"/>
    <dgm:cxn modelId="{88095D61-8EB6-D943-A4C1-26CEBD29953F}" type="presOf" srcId="{4CEA3A4D-5E61-B94C-A396-6A8BDC773423}" destId="{9F19F98B-5723-EE42-93B3-E3C3283DF7D5}" srcOrd="0" destOrd="0" presId="urn:microsoft.com/office/officeart/2005/8/layout/default"/>
    <dgm:cxn modelId="{05D23C53-65DF-0F42-8EDD-FE3F434BB2E6}" type="presOf" srcId="{DF4534B8-5B8E-1745-8BC1-6BCF4CF57595}" destId="{BC243E7F-4401-5D48-913B-1F7E2B5B6706}" srcOrd="0" destOrd="0" presId="urn:microsoft.com/office/officeart/2005/8/layout/default"/>
    <dgm:cxn modelId="{D53BC386-2A47-A24D-B8CB-96A710149C7E}" type="presOf" srcId="{A4DC59DC-6E1F-9F46-B1A9-C71CBB9E7274}" destId="{48B6692B-2168-214C-AE3D-253B2EFBBA20}" srcOrd="0" destOrd="0" presId="urn:microsoft.com/office/officeart/2005/8/layout/default"/>
    <dgm:cxn modelId="{985732A8-2A2A-F747-9683-33CD95A9C257}" srcId="{DF4534B8-5B8E-1745-8BC1-6BCF4CF57595}" destId="{A4DC59DC-6E1F-9F46-B1A9-C71CBB9E7274}" srcOrd="2" destOrd="0" parTransId="{0D46CD12-E9BE-544F-A431-64294602E0BD}" sibTransId="{4E5B78F4-C74A-D444-B011-0FE003B62711}"/>
    <dgm:cxn modelId="{5BB870E2-F651-104D-9506-454DD636C5AA}" srcId="{DF4534B8-5B8E-1745-8BC1-6BCF4CF57595}" destId="{4CEA3A4D-5E61-B94C-A396-6A8BDC773423}" srcOrd="0" destOrd="0" parTransId="{0E1B4232-C095-C049-9FE6-0E0879E7C333}" sibTransId="{2F2E9FA3-3342-A749-BC7E-5BD7FEE0414C}"/>
    <dgm:cxn modelId="{3B283910-BCE5-9B46-80E4-83233BA091EE}" type="presParOf" srcId="{BC243E7F-4401-5D48-913B-1F7E2B5B6706}" destId="{9F19F98B-5723-EE42-93B3-E3C3283DF7D5}" srcOrd="0" destOrd="0" presId="urn:microsoft.com/office/officeart/2005/8/layout/default"/>
    <dgm:cxn modelId="{065987A6-2944-C649-BF58-2376219D79C9}" type="presParOf" srcId="{BC243E7F-4401-5D48-913B-1F7E2B5B6706}" destId="{4FA0C3B7-4B21-664E-8005-1AFF9BB11231}" srcOrd="1" destOrd="0" presId="urn:microsoft.com/office/officeart/2005/8/layout/default"/>
    <dgm:cxn modelId="{379B2241-3460-AD45-BEB4-D643CAA7A3CF}" type="presParOf" srcId="{BC243E7F-4401-5D48-913B-1F7E2B5B6706}" destId="{CF7638E1-9E1C-754D-A2A1-9468D768E2F3}" srcOrd="2" destOrd="0" presId="urn:microsoft.com/office/officeart/2005/8/layout/default"/>
    <dgm:cxn modelId="{6E8693AB-EE87-E940-A0FC-001AE8800553}" type="presParOf" srcId="{BC243E7F-4401-5D48-913B-1F7E2B5B6706}" destId="{21388454-442E-3E42-BC5B-550C1873AFA5}" srcOrd="3" destOrd="0" presId="urn:microsoft.com/office/officeart/2005/8/layout/default"/>
    <dgm:cxn modelId="{C10A06AA-0538-2D4E-A169-855C1C219152}" type="presParOf" srcId="{BC243E7F-4401-5D48-913B-1F7E2B5B6706}" destId="{48B6692B-2168-214C-AE3D-253B2EFBBA20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39DDA1-2F09-4EE4-A5F0-B8487E588961}" type="doc">
      <dgm:prSet loTypeId="urn:microsoft.com/office/officeart/2005/8/layout/list1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3C99069-853A-44EC-A4F2-E18866B983F6}">
      <dgm:prSet phldrT="[Text]"/>
      <dgm:spPr/>
      <dgm:t>
        <a:bodyPr/>
        <a:lstStyle/>
        <a:p>
          <a:r>
            <a:rPr lang="en-GB" dirty="0"/>
            <a:t>Statement of Financial Position</a:t>
          </a:r>
        </a:p>
      </dgm:t>
    </dgm:pt>
    <dgm:pt modelId="{83DF2E9E-8771-48D7-9B28-BA43AF2C2511}" type="parTrans" cxnId="{3C783077-D840-4A04-BAA9-8149B0792AA5}">
      <dgm:prSet/>
      <dgm:spPr/>
      <dgm:t>
        <a:bodyPr/>
        <a:lstStyle/>
        <a:p>
          <a:endParaRPr lang="en-GB"/>
        </a:p>
      </dgm:t>
    </dgm:pt>
    <dgm:pt modelId="{37EC0682-8F31-4924-8E9B-A675D7B19929}" type="sibTrans" cxnId="{3C783077-D840-4A04-BAA9-8149B0792AA5}">
      <dgm:prSet/>
      <dgm:spPr/>
      <dgm:t>
        <a:bodyPr/>
        <a:lstStyle/>
        <a:p>
          <a:endParaRPr lang="en-GB"/>
        </a:p>
      </dgm:t>
    </dgm:pt>
    <dgm:pt modelId="{B3AD5915-2B6F-4F01-A340-E1BF03C624EE}">
      <dgm:prSet phldrT="[Text]"/>
      <dgm:spPr/>
      <dgm:t>
        <a:bodyPr/>
        <a:lstStyle/>
        <a:p>
          <a:r>
            <a:rPr lang="en-GB"/>
            <a:t>The Income Statement</a:t>
          </a:r>
          <a:endParaRPr lang="en-GB" dirty="0"/>
        </a:p>
      </dgm:t>
    </dgm:pt>
    <dgm:pt modelId="{1CA6312F-5C2C-4B11-8976-345A39EDB3AF}" type="parTrans" cxnId="{F9868434-DE3F-4246-88AD-F41C8410B749}">
      <dgm:prSet/>
      <dgm:spPr/>
      <dgm:t>
        <a:bodyPr/>
        <a:lstStyle/>
        <a:p>
          <a:endParaRPr lang="en-GB"/>
        </a:p>
      </dgm:t>
    </dgm:pt>
    <dgm:pt modelId="{D24FF36D-6E25-4DA0-B276-A8C257A5D033}" type="sibTrans" cxnId="{F9868434-DE3F-4246-88AD-F41C8410B749}">
      <dgm:prSet/>
      <dgm:spPr/>
      <dgm:t>
        <a:bodyPr/>
        <a:lstStyle/>
        <a:p>
          <a:endParaRPr lang="en-GB"/>
        </a:p>
      </dgm:t>
    </dgm:pt>
    <dgm:pt modelId="{1118118F-B28D-4A4C-888B-95C178963D73}">
      <dgm:prSet phldrT="[Text]"/>
      <dgm:spPr/>
      <dgm:t>
        <a:bodyPr/>
        <a:lstStyle/>
        <a:p>
          <a:r>
            <a:rPr lang="en-GB"/>
            <a:t>Statement of Cash Flows</a:t>
          </a:r>
          <a:endParaRPr lang="en-GB" dirty="0"/>
        </a:p>
      </dgm:t>
    </dgm:pt>
    <dgm:pt modelId="{63B0F9F6-F8DA-4EB0-B596-86CBD01D9929}" type="parTrans" cxnId="{1162FC52-6F4F-4A09-9C7B-539766F5199D}">
      <dgm:prSet/>
      <dgm:spPr/>
      <dgm:t>
        <a:bodyPr/>
        <a:lstStyle/>
        <a:p>
          <a:endParaRPr lang="en-GB"/>
        </a:p>
      </dgm:t>
    </dgm:pt>
    <dgm:pt modelId="{E5A68019-9259-4C3C-A89D-0C67F5E5A0CF}" type="sibTrans" cxnId="{1162FC52-6F4F-4A09-9C7B-539766F5199D}">
      <dgm:prSet/>
      <dgm:spPr/>
      <dgm:t>
        <a:bodyPr/>
        <a:lstStyle/>
        <a:p>
          <a:endParaRPr lang="en-GB"/>
        </a:p>
      </dgm:t>
    </dgm:pt>
    <dgm:pt modelId="{9F67708C-A06B-423C-A0DA-B17767F2F64C}" type="pres">
      <dgm:prSet presAssocID="{B039DDA1-2F09-4EE4-A5F0-B8487E588961}" presName="linear" presStyleCnt="0">
        <dgm:presLayoutVars>
          <dgm:dir/>
          <dgm:animLvl val="lvl"/>
          <dgm:resizeHandles val="exact"/>
        </dgm:presLayoutVars>
      </dgm:prSet>
      <dgm:spPr/>
    </dgm:pt>
    <dgm:pt modelId="{436EBA96-7441-42B1-804D-1148C7F3C237}" type="pres">
      <dgm:prSet presAssocID="{73C99069-853A-44EC-A4F2-E18866B983F6}" presName="parentLin" presStyleCnt="0"/>
      <dgm:spPr/>
    </dgm:pt>
    <dgm:pt modelId="{B63BFAF9-DCAF-4BEC-AD30-5EEA217F05C4}" type="pres">
      <dgm:prSet presAssocID="{73C99069-853A-44EC-A4F2-E18866B983F6}" presName="parentLeftMargin" presStyleLbl="node1" presStyleIdx="0" presStyleCnt="3"/>
      <dgm:spPr/>
    </dgm:pt>
    <dgm:pt modelId="{DDD14A2E-5D1B-46C9-BB20-9CA99C4AE491}" type="pres">
      <dgm:prSet presAssocID="{73C99069-853A-44EC-A4F2-E18866B983F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14DB92D-0D37-46DF-B05B-43459EC4EAE5}" type="pres">
      <dgm:prSet presAssocID="{73C99069-853A-44EC-A4F2-E18866B983F6}" presName="negativeSpace" presStyleCnt="0"/>
      <dgm:spPr/>
    </dgm:pt>
    <dgm:pt modelId="{B0858904-3CF2-4BDD-94AE-A1DFAEE25E9C}" type="pres">
      <dgm:prSet presAssocID="{73C99069-853A-44EC-A4F2-E18866B983F6}" presName="childText" presStyleLbl="conFgAcc1" presStyleIdx="0" presStyleCnt="3">
        <dgm:presLayoutVars>
          <dgm:bulletEnabled val="1"/>
        </dgm:presLayoutVars>
      </dgm:prSet>
      <dgm:spPr/>
    </dgm:pt>
    <dgm:pt modelId="{CAD58C00-E430-4B23-94DC-DC14E38E3183}" type="pres">
      <dgm:prSet presAssocID="{37EC0682-8F31-4924-8E9B-A675D7B19929}" presName="spaceBetweenRectangles" presStyleCnt="0"/>
      <dgm:spPr/>
    </dgm:pt>
    <dgm:pt modelId="{5813BB07-A01F-4F86-8D0E-E0AB9039114E}" type="pres">
      <dgm:prSet presAssocID="{B3AD5915-2B6F-4F01-A340-E1BF03C624EE}" presName="parentLin" presStyleCnt="0"/>
      <dgm:spPr/>
    </dgm:pt>
    <dgm:pt modelId="{8DD5051E-5DB0-4374-8DAF-62429C189D14}" type="pres">
      <dgm:prSet presAssocID="{B3AD5915-2B6F-4F01-A340-E1BF03C624EE}" presName="parentLeftMargin" presStyleLbl="node1" presStyleIdx="0" presStyleCnt="3"/>
      <dgm:spPr/>
    </dgm:pt>
    <dgm:pt modelId="{272199B2-6DF2-458A-A58F-AB16FD692067}" type="pres">
      <dgm:prSet presAssocID="{B3AD5915-2B6F-4F01-A340-E1BF03C624E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091CE3C-1DF6-43DC-A220-43E790B6B22E}" type="pres">
      <dgm:prSet presAssocID="{B3AD5915-2B6F-4F01-A340-E1BF03C624EE}" presName="negativeSpace" presStyleCnt="0"/>
      <dgm:spPr/>
    </dgm:pt>
    <dgm:pt modelId="{6ACBDABC-28C5-4464-806A-D4A1EA3BEFD9}" type="pres">
      <dgm:prSet presAssocID="{B3AD5915-2B6F-4F01-A340-E1BF03C624EE}" presName="childText" presStyleLbl="conFgAcc1" presStyleIdx="1" presStyleCnt="3">
        <dgm:presLayoutVars>
          <dgm:bulletEnabled val="1"/>
        </dgm:presLayoutVars>
      </dgm:prSet>
      <dgm:spPr/>
    </dgm:pt>
    <dgm:pt modelId="{EC3BC992-031E-43F8-807B-865B19F7ACFE}" type="pres">
      <dgm:prSet presAssocID="{D24FF36D-6E25-4DA0-B276-A8C257A5D033}" presName="spaceBetweenRectangles" presStyleCnt="0"/>
      <dgm:spPr/>
    </dgm:pt>
    <dgm:pt modelId="{18178CC0-7D2C-4753-9D13-9F177E7D20AF}" type="pres">
      <dgm:prSet presAssocID="{1118118F-B28D-4A4C-888B-95C178963D73}" presName="parentLin" presStyleCnt="0"/>
      <dgm:spPr/>
    </dgm:pt>
    <dgm:pt modelId="{E3CD9D9C-5587-418F-9008-DBD150E2A1D9}" type="pres">
      <dgm:prSet presAssocID="{1118118F-B28D-4A4C-888B-95C178963D73}" presName="parentLeftMargin" presStyleLbl="node1" presStyleIdx="1" presStyleCnt="3"/>
      <dgm:spPr/>
    </dgm:pt>
    <dgm:pt modelId="{7995FAE7-0E1E-4765-A2DC-C18505E89501}" type="pres">
      <dgm:prSet presAssocID="{1118118F-B28D-4A4C-888B-95C178963D7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7BCFC38E-D204-4D13-9FE3-9EACADA48B6A}" type="pres">
      <dgm:prSet presAssocID="{1118118F-B28D-4A4C-888B-95C178963D73}" presName="negativeSpace" presStyleCnt="0"/>
      <dgm:spPr/>
    </dgm:pt>
    <dgm:pt modelId="{B8C73F48-363E-4976-B32B-8D08149A5B95}" type="pres">
      <dgm:prSet presAssocID="{1118118F-B28D-4A4C-888B-95C178963D7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00DFF06-2798-48E2-BE0A-739064101CB9}" type="presOf" srcId="{B3AD5915-2B6F-4F01-A340-E1BF03C624EE}" destId="{8DD5051E-5DB0-4374-8DAF-62429C189D14}" srcOrd="0" destOrd="0" presId="urn:microsoft.com/office/officeart/2005/8/layout/list1"/>
    <dgm:cxn modelId="{8BFFBC18-7046-4467-B8A1-D46729968275}" type="presOf" srcId="{B3AD5915-2B6F-4F01-A340-E1BF03C624EE}" destId="{272199B2-6DF2-458A-A58F-AB16FD692067}" srcOrd="1" destOrd="0" presId="urn:microsoft.com/office/officeart/2005/8/layout/list1"/>
    <dgm:cxn modelId="{51393634-E44A-4ED4-9210-31DFAD3A73BE}" type="presOf" srcId="{B039DDA1-2F09-4EE4-A5F0-B8487E588961}" destId="{9F67708C-A06B-423C-A0DA-B17767F2F64C}" srcOrd="0" destOrd="0" presId="urn:microsoft.com/office/officeart/2005/8/layout/list1"/>
    <dgm:cxn modelId="{F9868434-DE3F-4246-88AD-F41C8410B749}" srcId="{B039DDA1-2F09-4EE4-A5F0-B8487E588961}" destId="{B3AD5915-2B6F-4F01-A340-E1BF03C624EE}" srcOrd="1" destOrd="0" parTransId="{1CA6312F-5C2C-4B11-8976-345A39EDB3AF}" sibTransId="{D24FF36D-6E25-4DA0-B276-A8C257A5D033}"/>
    <dgm:cxn modelId="{06755066-FAAB-4D37-8309-A09B9FF3F753}" type="presOf" srcId="{1118118F-B28D-4A4C-888B-95C178963D73}" destId="{7995FAE7-0E1E-4765-A2DC-C18505E89501}" srcOrd="1" destOrd="0" presId="urn:microsoft.com/office/officeart/2005/8/layout/list1"/>
    <dgm:cxn modelId="{1162FC52-6F4F-4A09-9C7B-539766F5199D}" srcId="{B039DDA1-2F09-4EE4-A5F0-B8487E588961}" destId="{1118118F-B28D-4A4C-888B-95C178963D73}" srcOrd="2" destOrd="0" parTransId="{63B0F9F6-F8DA-4EB0-B596-86CBD01D9929}" sibTransId="{E5A68019-9259-4C3C-A89D-0C67F5E5A0CF}"/>
    <dgm:cxn modelId="{3C783077-D840-4A04-BAA9-8149B0792AA5}" srcId="{B039DDA1-2F09-4EE4-A5F0-B8487E588961}" destId="{73C99069-853A-44EC-A4F2-E18866B983F6}" srcOrd="0" destOrd="0" parTransId="{83DF2E9E-8771-48D7-9B28-BA43AF2C2511}" sibTransId="{37EC0682-8F31-4924-8E9B-A675D7B19929}"/>
    <dgm:cxn modelId="{C67E7385-D14D-437D-A4C2-25BA7BFEDA63}" type="presOf" srcId="{73C99069-853A-44EC-A4F2-E18866B983F6}" destId="{DDD14A2E-5D1B-46C9-BB20-9CA99C4AE491}" srcOrd="1" destOrd="0" presId="urn:microsoft.com/office/officeart/2005/8/layout/list1"/>
    <dgm:cxn modelId="{46C265AA-87C9-4683-BA6C-D918712DBA0F}" type="presOf" srcId="{1118118F-B28D-4A4C-888B-95C178963D73}" destId="{E3CD9D9C-5587-418F-9008-DBD150E2A1D9}" srcOrd="0" destOrd="0" presId="urn:microsoft.com/office/officeart/2005/8/layout/list1"/>
    <dgm:cxn modelId="{C46F79DE-7929-4702-A32F-BD7059C3180A}" type="presOf" srcId="{73C99069-853A-44EC-A4F2-E18866B983F6}" destId="{B63BFAF9-DCAF-4BEC-AD30-5EEA217F05C4}" srcOrd="0" destOrd="0" presId="urn:microsoft.com/office/officeart/2005/8/layout/list1"/>
    <dgm:cxn modelId="{86695B0A-DA11-4EE6-81C4-19295241506F}" type="presParOf" srcId="{9F67708C-A06B-423C-A0DA-B17767F2F64C}" destId="{436EBA96-7441-42B1-804D-1148C7F3C237}" srcOrd="0" destOrd="0" presId="urn:microsoft.com/office/officeart/2005/8/layout/list1"/>
    <dgm:cxn modelId="{EFC97D39-DFBB-49A7-BA41-B8A2B397D094}" type="presParOf" srcId="{436EBA96-7441-42B1-804D-1148C7F3C237}" destId="{B63BFAF9-DCAF-4BEC-AD30-5EEA217F05C4}" srcOrd="0" destOrd="0" presId="urn:microsoft.com/office/officeart/2005/8/layout/list1"/>
    <dgm:cxn modelId="{A2A57B18-B9CE-436A-A412-9083CB36FDB7}" type="presParOf" srcId="{436EBA96-7441-42B1-804D-1148C7F3C237}" destId="{DDD14A2E-5D1B-46C9-BB20-9CA99C4AE491}" srcOrd="1" destOrd="0" presId="urn:microsoft.com/office/officeart/2005/8/layout/list1"/>
    <dgm:cxn modelId="{9E3EB871-6D88-45BE-BA28-4F6A9C0BB51D}" type="presParOf" srcId="{9F67708C-A06B-423C-A0DA-B17767F2F64C}" destId="{514DB92D-0D37-46DF-B05B-43459EC4EAE5}" srcOrd="1" destOrd="0" presId="urn:microsoft.com/office/officeart/2005/8/layout/list1"/>
    <dgm:cxn modelId="{1676665A-D5C1-47C9-BCE0-496054B9038E}" type="presParOf" srcId="{9F67708C-A06B-423C-A0DA-B17767F2F64C}" destId="{B0858904-3CF2-4BDD-94AE-A1DFAEE25E9C}" srcOrd="2" destOrd="0" presId="urn:microsoft.com/office/officeart/2005/8/layout/list1"/>
    <dgm:cxn modelId="{01CA3D85-DE32-42D4-ADC9-9B724324F0E7}" type="presParOf" srcId="{9F67708C-A06B-423C-A0DA-B17767F2F64C}" destId="{CAD58C00-E430-4B23-94DC-DC14E38E3183}" srcOrd="3" destOrd="0" presId="urn:microsoft.com/office/officeart/2005/8/layout/list1"/>
    <dgm:cxn modelId="{4103E6AD-C728-41EB-B67F-1AA972E086B7}" type="presParOf" srcId="{9F67708C-A06B-423C-A0DA-B17767F2F64C}" destId="{5813BB07-A01F-4F86-8D0E-E0AB9039114E}" srcOrd="4" destOrd="0" presId="urn:microsoft.com/office/officeart/2005/8/layout/list1"/>
    <dgm:cxn modelId="{93763831-5C2E-4F9B-9303-D18F848D202E}" type="presParOf" srcId="{5813BB07-A01F-4F86-8D0E-E0AB9039114E}" destId="{8DD5051E-5DB0-4374-8DAF-62429C189D14}" srcOrd="0" destOrd="0" presId="urn:microsoft.com/office/officeart/2005/8/layout/list1"/>
    <dgm:cxn modelId="{17063493-6FE3-4EAA-B05B-33FF15244227}" type="presParOf" srcId="{5813BB07-A01F-4F86-8D0E-E0AB9039114E}" destId="{272199B2-6DF2-458A-A58F-AB16FD692067}" srcOrd="1" destOrd="0" presId="urn:microsoft.com/office/officeart/2005/8/layout/list1"/>
    <dgm:cxn modelId="{6A2EE964-C1B6-4DD4-A594-590FD4F58EAA}" type="presParOf" srcId="{9F67708C-A06B-423C-A0DA-B17767F2F64C}" destId="{D091CE3C-1DF6-43DC-A220-43E790B6B22E}" srcOrd="5" destOrd="0" presId="urn:microsoft.com/office/officeart/2005/8/layout/list1"/>
    <dgm:cxn modelId="{D116B39B-634F-4912-AFBB-8977BF00F585}" type="presParOf" srcId="{9F67708C-A06B-423C-A0DA-B17767F2F64C}" destId="{6ACBDABC-28C5-4464-806A-D4A1EA3BEFD9}" srcOrd="6" destOrd="0" presId="urn:microsoft.com/office/officeart/2005/8/layout/list1"/>
    <dgm:cxn modelId="{8A30BFF0-5851-4244-A224-CCB29C853F69}" type="presParOf" srcId="{9F67708C-A06B-423C-A0DA-B17767F2F64C}" destId="{EC3BC992-031E-43F8-807B-865B19F7ACFE}" srcOrd="7" destOrd="0" presId="urn:microsoft.com/office/officeart/2005/8/layout/list1"/>
    <dgm:cxn modelId="{A990811D-4B2C-4EC2-87DF-120FD780B9AC}" type="presParOf" srcId="{9F67708C-A06B-423C-A0DA-B17767F2F64C}" destId="{18178CC0-7D2C-4753-9D13-9F177E7D20AF}" srcOrd="8" destOrd="0" presId="urn:microsoft.com/office/officeart/2005/8/layout/list1"/>
    <dgm:cxn modelId="{A33883EF-21D8-44C7-8637-E97B82DF184E}" type="presParOf" srcId="{18178CC0-7D2C-4753-9D13-9F177E7D20AF}" destId="{E3CD9D9C-5587-418F-9008-DBD150E2A1D9}" srcOrd="0" destOrd="0" presId="urn:microsoft.com/office/officeart/2005/8/layout/list1"/>
    <dgm:cxn modelId="{1D189F9E-C2FE-4F91-A405-1A728EE065D1}" type="presParOf" srcId="{18178CC0-7D2C-4753-9D13-9F177E7D20AF}" destId="{7995FAE7-0E1E-4765-A2DC-C18505E89501}" srcOrd="1" destOrd="0" presId="urn:microsoft.com/office/officeart/2005/8/layout/list1"/>
    <dgm:cxn modelId="{FDF74510-8E94-4A7D-B3DA-7718E2088943}" type="presParOf" srcId="{9F67708C-A06B-423C-A0DA-B17767F2F64C}" destId="{7BCFC38E-D204-4D13-9FE3-9EACADA48B6A}" srcOrd="9" destOrd="0" presId="urn:microsoft.com/office/officeart/2005/8/layout/list1"/>
    <dgm:cxn modelId="{300B2516-89EC-4051-83AD-62F4E54C482C}" type="presParOf" srcId="{9F67708C-A06B-423C-A0DA-B17767F2F64C}" destId="{B8C73F48-363E-4976-B32B-8D08149A5B9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A70A592-181A-4321-9A2E-9B8A94CF8A2A}" type="doc">
      <dgm:prSet loTypeId="urn:microsoft.com/office/officeart/2005/8/layout/default#1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CC0F80D-3024-4253-BFDC-3BB4186691B3}">
      <dgm:prSet phldrT="[Text]"/>
      <dgm:spPr/>
      <dgm:t>
        <a:bodyPr/>
        <a:lstStyle/>
        <a:p>
          <a:r>
            <a:rPr lang="en-GB"/>
            <a:t>Also known as </a:t>
          </a:r>
        </a:p>
        <a:p>
          <a:r>
            <a:rPr lang="en-GB"/>
            <a:t>The Balance Sheet</a:t>
          </a:r>
          <a:endParaRPr lang="en-GB" dirty="0"/>
        </a:p>
      </dgm:t>
    </dgm:pt>
    <dgm:pt modelId="{E6359979-83EC-4A23-8AAA-127FEC6374A6}" type="parTrans" cxnId="{B9C355BC-D5A1-426D-B4D0-64AB3CA24A41}">
      <dgm:prSet/>
      <dgm:spPr/>
      <dgm:t>
        <a:bodyPr/>
        <a:lstStyle/>
        <a:p>
          <a:endParaRPr lang="en-GB"/>
        </a:p>
      </dgm:t>
    </dgm:pt>
    <dgm:pt modelId="{1E76111C-04B1-4095-93B6-84004F6B46FC}" type="sibTrans" cxnId="{B9C355BC-D5A1-426D-B4D0-64AB3CA24A41}">
      <dgm:prSet/>
      <dgm:spPr/>
      <dgm:t>
        <a:bodyPr/>
        <a:lstStyle/>
        <a:p>
          <a:endParaRPr lang="en-GB"/>
        </a:p>
      </dgm:t>
    </dgm:pt>
    <dgm:pt modelId="{C8876578-9B03-4561-B1B0-EAAF5F4724EF}">
      <dgm:prSet phldrT="[Text]"/>
      <dgm:spPr/>
      <dgm:t>
        <a:bodyPr/>
        <a:lstStyle/>
        <a:p>
          <a:r>
            <a:rPr lang="en-US"/>
            <a:t>Assets = </a:t>
          </a:r>
        </a:p>
        <a:p>
          <a:r>
            <a:rPr lang="en-US"/>
            <a:t>Liabilities + Shareholders’ equity</a:t>
          </a:r>
          <a:endParaRPr lang="en-GB" dirty="0"/>
        </a:p>
      </dgm:t>
    </dgm:pt>
    <dgm:pt modelId="{49C6C1CC-8C9A-442F-9900-C2804D699C91}" type="parTrans" cxnId="{DF719C38-E64A-4CB3-92BB-AEC3C3377E10}">
      <dgm:prSet/>
      <dgm:spPr/>
      <dgm:t>
        <a:bodyPr/>
        <a:lstStyle/>
        <a:p>
          <a:endParaRPr lang="en-GB"/>
        </a:p>
      </dgm:t>
    </dgm:pt>
    <dgm:pt modelId="{47FC18EA-3A6A-4299-95FF-A4F44C982C25}" type="sibTrans" cxnId="{DF719C38-E64A-4CB3-92BB-AEC3C3377E10}">
      <dgm:prSet/>
      <dgm:spPr/>
      <dgm:t>
        <a:bodyPr/>
        <a:lstStyle/>
        <a:p>
          <a:endParaRPr lang="en-GB"/>
        </a:p>
      </dgm:t>
    </dgm:pt>
    <dgm:pt modelId="{8AD310F0-4228-42AE-817F-6F26A2A66640}">
      <dgm:prSet phldrT="[Text]"/>
      <dgm:spPr/>
      <dgm:t>
        <a:bodyPr/>
        <a:lstStyle/>
        <a:p>
          <a:r>
            <a:rPr lang="en-GB"/>
            <a:t>Assets represent investments made by company</a:t>
          </a:r>
          <a:endParaRPr lang="en-GB" dirty="0"/>
        </a:p>
      </dgm:t>
    </dgm:pt>
    <dgm:pt modelId="{8E08EED4-7C46-48BB-B1A3-75CAD62FAFFF}" type="parTrans" cxnId="{D381644B-9DA7-4E51-A1F6-003BB99652BB}">
      <dgm:prSet/>
      <dgm:spPr/>
      <dgm:t>
        <a:bodyPr/>
        <a:lstStyle/>
        <a:p>
          <a:endParaRPr lang="en-GB"/>
        </a:p>
      </dgm:t>
    </dgm:pt>
    <dgm:pt modelId="{D206B675-D04E-450E-B5B4-6E4626BF5431}" type="sibTrans" cxnId="{D381644B-9DA7-4E51-A1F6-003BB99652BB}">
      <dgm:prSet/>
      <dgm:spPr/>
      <dgm:t>
        <a:bodyPr/>
        <a:lstStyle/>
        <a:p>
          <a:endParaRPr lang="en-GB"/>
        </a:p>
      </dgm:t>
    </dgm:pt>
    <dgm:pt modelId="{E17F7BD2-3BF7-41F0-85FF-97A0E70B7925}">
      <dgm:prSet phldrT="[Text]"/>
      <dgm:spPr/>
      <dgm:t>
        <a:bodyPr/>
        <a:lstStyle/>
        <a:p>
          <a:r>
            <a:rPr lang="en-GB"/>
            <a:t>Liabilities and Equity represent how investments are financed</a:t>
          </a:r>
          <a:endParaRPr lang="en-GB" dirty="0"/>
        </a:p>
      </dgm:t>
    </dgm:pt>
    <dgm:pt modelId="{82A00E8E-2CDF-4942-9BA3-4FC74665ECC9}" type="parTrans" cxnId="{1136CBCD-D11A-48B1-96FE-E7556D9DB02E}">
      <dgm:prSet/>
      <dgm:spPr/>
      <dgm:t>
        <a:bodyPr/>
        <a:lstStyle/>
        <a:p>
          <a:endParaRPr lang="en-GB"/>
        </a:p>
      </dgm:t>
    </dgm:pt>
    <dgm:pt modelId="{EDEA0DEC-BE8D-4F83-B478-9D16D6602FE5}" type="sibTrans" cxnId="{1136CBCD-D11A-48B1-96FE-E7556D9DB02E}">
      <dgm:prSet/>
      <dgm:spPr/>
      <dgm:t>
        <a:bodyPr/>
        <a:lstStyle/>
        <a:p>
          <a:endParaRPr lang="en-GB"/>
        </a:p>
      </dgm:t>
    </dgm:pt>
    <dgm:pt modelId="{4333C106-0357-49AB-BCF4-6DAA1E1E372F}" type="pres">
      <dgm:prSet presAssocID="{DA70A592-181A-4321-9A2E-9B8A94CF8A2A}" presName="diagram" presStyleCnt="0">
        <dgm:presLayoutVars>
          <dgm:dir/>
          <dgm:resizeHandles val="exact"/>
        </dgm:presLayoutVars>
      </dgm:prSet>
      <dgm:spPr/>
    </dgm:pt>
    <dgm:pt modelId="{862B47DE-D4E4-42AD-BCAA-F52200A20F6D}" type="pres">
      <dgm:prSet presAssocID="{DCC0F80D-3024-4253-BFDC-3BB4186691B3}" presName="node" presStyleLbl="node1" presStyleIdx="0" presStyleCnt="4">
        <dgm:presLayoutVars>
          <dgm:bulletEnabled val="1"/>
        </dgm:presLayoutVars>
      </dgm:prSet>
      <dgm:spPr/>
    </dgm:pt>
    <dgm:pt modelId="{1B55EF24-3F17-4966-9098-BAFB516B19F0}" type="pres">
      <dgm:prSet presAssocID="{1E76111C-04B1-4095-93B6-84004F6B46FC}" presName="sibTrans" presStyleCnt="0"/>
      <dgm:spPr/>
    </dgm:pt>
    <dgm:pt modelId="{8FF33F14-D6A0-42AB-A7D0-B0964C5D65DD}" type="pres">
      <dgm:prSet presAssocID="{C8876578-9B03-4561-B1B0-EAAF5F4724EF}" presName="node" presStyleLbl="node1" presStyleIdx="1" presStyleCnt="4">
        <dgm:presLayoutVars>
          <dgm:bulletEnabled val="1"/>
        </dgm:presLayoutVars>
      </dgm:prSet>
      <dgm:spPr/>
    </dgm:pt>
    <dgm:pt modelId="{388A4FBF-E5A0-4A97-A027-7A4865DF5016}" type="pres">
      <dgm:prSet presAssocID="{47FC18EA-3A6A-4299-95FF-A4F44C982C25}" presName="sibTrans" presStyleCnt="0"/>
      <dgm:spPr/>
    </dgm:pt>
    <dgm:pt modelId="{32157604-478A-49E1-9345-298832E9FEE7}" type="pres">
      <dgm:prSet presAssocID="{8AD310F0-4228-42AE-817F-6F26A2A66640}" presName="node" presStyleLbl="node1" presStyleIdx="2" presStyleCnt="4">
        <dgm:presLayoutVars>
          <dgm:bulletEnabled val="1"/>
        </dgm:presLayoutVars>
      </dgm:prSet>
      <dgm:spPr/>
    </dgm:pt>
    <dgm:pt modelId="{5C49F2E4-F5BC-424E-B815-9D0B1E491BC1}" type="pres">
      <dgm:prSet presAssocID="{D206B675-D04E-450E-B5B4-6E4626BF5431}" presName="sibTrans" presStyleCnt="0"/>
      <dgm:spPr/>
    </dgm:pt>
    <dgm:pt modelId="{356FAF41-7BD6-4424-B393-077F1728E84A}" type="pres">
      <dgm:prSet presAssocID="{E17F7BD2-3BF7-41F0-85FF-97A0E70B7925}" presName="node" presStyleLbl="node1" presStyleIdx="3" presStyleCnt="4">
        <dgm:presLayoutVars>
          <dgm:bulletEnabled val="1"/>
        </dgm:presLayoutVars>
      </dgm:prSet>
      <dgm:spPr/>
    </dgm:pt>
  </dgm:ptLst>
  <dgm:cxnLst>
    <dgm:cxn modelId="{DF719C38-E64A-4CB3-92BB-AEC3C3377E10}" srcId="{DA70A592-181A-4321-9A2E-9B8A94CF8A2A}" destId="{C8876578-9B03-4561-B1B0-EAAF5F4724EF}" srcOrd="1" destOrd="0" parTransId="{49C6C1CC-8C9A-442F-9900-C2804D699C91}" sibTransId="{47FC18EA-3A6A-4299-95FF-A4F44C982C25}"/>
    <dgm:cxn modelId="{3E1F833B-6C5E-47AE-99E9-424CD42615D5}" type="presOf" srcId="{E17F7BD2-3BF7-41F0-85FF-97A0E70B7925}" destId="{356FAF41-7BD6-4424-B393-077F1728E84A}" srcOrd="0" destOrd="0" presId="urn:microsoft.com/office/officeart/2005/8/layout/default#1"/>
    <dgm:cxn modelId="{D381644B-9DA7-4E51-A1F6-003BB99652BB}" srcId="{DA70A592-181A-4321-9A2E-9B8A94CF8A2A}" destId="{8AD310F0-4228-42AE-817F-6F26A2A66640}" srcOrd="2" destOrd="0" parTransId="{8E08EED4-7C46-48BB-B1A3-75CAD62FAFFF}" sibTransId="{D206B675-D04E-450E-B5B4-6E4626BF5431}"/>
    <dgm:cxn modelId="{55096C77-14FD-4284-ADE0-563CB3ED1B3B}" type="presOf" srcId="{C8876578-9B03-4561-B1B0-EAAF5F4724EF}" destId="{8FF33F14-D6A0-42AB-A7D0-B0964C5D65DD}" srcOrd="0" destOrd="0" presId="urn:microsoft.com/office/officeart/2005/8/layout/default#1"/>
    <dgm:cxn modelId="{B9C355BC-D5A1-426D-B4D0-64AB3CA24A41}" srcId="{DA70A592-181A-4321-9A2E-9B8A94CF8A2A}" destId="{DCC0F80D-3024-4253-BFDC-3BB4186691B3}" srcOrd="0" destOrd="0" parTransId="{E6359979-83EC-4A23-8AAA-127FEC6374A6}" sibTransId="{1E76111C-04B1-4095-93B6-84004F6B46FC}"/>
    <dgm:cxn modelId="{1136CBCD-D11A-48B1-96FE-E7556D9DB02E}" srcId="{DA70A592-181A-4321-9A2E-9B8A94CF8A2A}" destId="{E17F7BD2-3BF7-41F0-85FF-97A0E70B7925}" srcOrd="3" destOrd="0" parTransId="{82A00E8E-2CDF-4942-9BA3-4FC74665ECC9}" sibTransId="{EDEA0DEC-BE8D-4F83-B478-9D16D6602FE5}"/>
    <dgm:cxn modelId="{14F8D6DB-7E95-4CBF-B83F-15BD7EDF00E2}" type="presOf" srcId="{DCC0F80D-3024-4253-BFDC-3BB4186691B3}" destId="{862B47DE-D4E4-42AD-BCAA-F52200A20F6D}" srcOrd="0" destOrd="0" presId="urn:microsoft.com/office/officeart/2005/8/layout/default#1"/>
    <dgm:cxn modelId="{6319C8F4-6C9F-4D4F-93B5-B1ABB45DDDEA}" type="presOf" srcId="{DA70A592-181A-4321-9A2E-9B8A94CF8A2A}" destId="{4333C106-0357-49AB-BCF4-6DAA1E1E372F}" srcOrd="0" destOrd="0" presId="urn:microsoft.com/office/officeart/2005/8/layout/default#1"/>
    <dgm:cxn modelId="{34880BF5-7699-4D7C-AC8D-5768B1E53CA1}" type="presOf" srcId="{8AD310F0-4228-42AE-817F-6F26A2A66640}" destId="{32157604-478A-49E1-9345-298832E9FEE7}" srcOrd="0" destOrd="0" presId="urn:microsoft.com/office/officeart/2005/8/layout/default#1"/>
    <dgm:cxn modelId="{EDA53D98-9936-4933-BD43-36FADA585DE6}" type="presParOf" srcId="{4333C106-0357-49AB-BCF4-6DAA1E1E372F}" destId="{862B47DE-D4E4-42AD-BCAA-F52200A20F6D}" srcOrd="0" destOrd="0" presId="urn:microsoft.com/office/officeart/2005/8/layout/default#1"/>
    <dgm:cxn modelId="{E975824B-E137-458E-96F3-242E3CA22ABF}" type="presParOf" srcId="{4333C106-0357-49AB-BCF4-6DAA1E1E372F}" destId="{1B55EF24-3F17-4966-9098-BAFB516B19F0}" srcOrd="1" destOrd="0" presId="urn:microsoft.com/office/officeart/2005/8/layout/default#1"/>
    <dgm:cxn modelId="{96F2A7A7-56C3-430F-AD45-FDBB3D5DAFB5}" type="presParOf" srcId="{4333C106-0357-49AB-BCF4-6DAA1E1E372F}" destId="{8FF33F14-D6A0-42AB-A7D0-B0964C5D65DD}" srcOrd="2" destOrd="0" presId="urn:microsoft.com/office/officeart/2005/8/layout/default#1"/>
    <dgm:cxn modelId="{BD948F4E-1AD9-44F0-9801-B296D6A2F32D}" type="presParOf" srcId="{4333C106-0357-49AB-BCF4-6DAA1E1E372F}" destId="{388A4FBF-E5A0-4A97-A027-7A4865DF5016}" srcOrd="3" destOrd="0" presId="urn:microsoft.com/office/officeart/2005/8/layout/default#1"/>
    <dgm:cxn modelId="{ACB907CD-6C78-4840-911F-A18E44B0CFF7}" type="presParOf" srcId="{4333C106-0357-49AB-BCF4-6DAA1E1E372F}" destId="{32157604-478A-49E1-9345-298832E9FEE7}" srcOrd="4" destOrd="0" presId="urn:microsoft.com/office/officeart/2005/8/layout/default#1"/>
    <dgm:cxn modelId="{D1A1832F-58C9-442B-A8CA-AF3900FE35AB}" type="presParOf" srcId="{4333C106-0357-49AB-BCF4-6DAA1E1E372F}" destId="{5C49F2E4-F5BC-424E-B815-9D0B1E491BC1}" srcOrd="5" destOrd="0" presId="urn:microsoft.com/office/officeart/2005/8/layout/default#1"/>
    <dgm:cxn modelId="{9DED9464-F90C-4085-A8B8-4BC1F2ACAD17}" type="presParOf" srcId="{4333C106-0357-49AB-BCF4-6DAA1E1E372F}" destId="{356FAF41-7BD6-4424-B393-077F1728E84A}" srcOrd="6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DBDDD67-BBDE-4043-8B6D-409120265AE5}" type="doc">
      <dgm:prSet loTypeId="urn:microsoft.com/office/officeart/2005/8/layout/equation2" loCatId="process" qsTypeId="urn:microsoft.com/office/officeart/2005/8/quickstyle/simple2" qsCatId="simple" csTypeId="urn:microsoft.com/office/officeart/2005/8/colors/accent1_2" csCatId="accent1" phldr="1"/>
      <dgm:spPr/>
    </dgm:pt>
    <dgm:pt modelId="{C184D684-2E6D-47BA-B9BF-A65C29E3FF3D}">
      <dgm:prSet phldrT="[Text]"/>
      <dgm:spPr/>
      <dgm:t>
        <a:bodyPr/>
        <a:lstStyle/>
        <a:p>
          <a:r>
            <a:rPr lang="en-GB">
              <a:effectLst/>
            </a:rPr>
            <a:t>Liabilities</a:t>
          </a:r>
          <a:endParaRPr lang="en-GB" dirty="0">
            <a:effectLst/>
          </a:endParaRPr>
        </a:p>
      </dgm:t>
    </dgm:pt>
    <dgm:pt modelId="{01981B2C-5D95-4A9A-919D-40DFF655E7D4}" type="parTrans" cxnId="{CA37BE60-C1B8-4E48-AFC4-FB891D41B764}">
      <dgm:prSet/>
      <dgm:spPr/>
      <dgm:t>
        <a:bodyPr/>
        <a:lstStyle/>
        <a:p>
          <a:endParaRPr lang="en-GB"/>
        </a:p>
      </dgm:t>
    </dgm:pt>
    <dgm:pt modelId="{017E9EBB-4E8F-4A70-9E35-FA686C386F6A}" type="sibTrans" cxnId="{CA37BE60-C1B8-4E48-AFC4-FB891D41B764}">
      <dgm:prSet/>
      <dgm:spPr/>
      <dgm:t>
        <a:bodyPr/>
        <a:lstStyle/>
        <a:p>
          <a:endParaRPr lang="en-GB"/>
        </a:p>
      </dgm:t>
    </dgm:pt>
    <dgm:pt modelId="{8DE0C4B4-36C9-44B3-984F-CC2D5347A026}">
      <dgm:prSet phldrT="[Text]"/>
      <dgm:spPr/>
      <dgm:t>
        <a:bodyPr/>
        <a:lstStyle/>
        <a:p>
          <a:r>
            <a:rPr lang="en-GB">
              <a:effectLst/>
            </a:rPr>
            <a:t>Equity</a:t>
          </a:r>
          <a:endParaRPr lang="en-GB" dirty="0">
            <a:effectLst/>
          </a:endParaRPr>
        </a:p>
      </dgm:t>
    </dgm:pt>
    <dgm:pt modelId="{34CA3906-F437-42B3-B8FA-10EEAA4938EE}" type="parTrans" cxnId="{849A8057-DB26-4D83-8A1E-FF870DDFA5DC}">
      <dgm:prSet/>
      <dgm:spPr/>
      <dgm:t>
        <a:bodyPr/>
        <a:lstStyle/>
        <a:p>
          <a:endParaRPr lang="en-GB"/>
        </a:p>
      </dgm:t>
    </dgm:pt>
    <dgm:pt modelId="{A7B15A63-4A22-4CDB-9839-91FA4BE046EB}" type="sibTrans" cxnId="{849A8057-DB26-4D83-8A1E-FF870DDFA5DC}">
      <dgm:prSet/>
      <dgm:spPr/>
      <dgm:t>
        <a:bodyPr/>
        <a:lstStyle/>
        <a:p>
          <a:endParaRPr lang="en-GB"/>
        </a:p>
      </dgm:t>
    </dgm:pt>
    <dgm:pt modelId="{BA140C88-01DB-4F86-BB70-AAFC1813CC4F}">
      <dgm:prSet phldrT="[Text]"/>
      <dgm:spPr/>
      <dgm:t>
        <a:bodyPr/>
        <a:lstStyle/>
        <a:p>
          <a:r>
            <a:rPr lang="en-GB" dirty="0"/>
            <a:t>Assets</a:t>
          </a:r>
        </a:p>
      </dgm:t>
    </dgm:pt>
    <dgm:pt modelId="{117161FF-CABB-47A9-8C53-C702BE3325D6}" type="parTrans" cxnId="{4F3AF8AD-18FB-4E5B-8534-CC89D99B4B95}">
      <dgm:prSet/>
      <dgm:spPr/>
      <dgm:t>
        <a:bodyPr/>
        <a:lstStyle/>
        <a:p>
          <a:endParaRPr lang="en-GB"/>
        </a:p>
      </dgm:t>
    </dgm:pt>
    <dgm:pt modelId="{E594C6ED-1509-4C29-B181-3CF7E65DF50E}" type="sibTrans" cxnId="{4F3AF8AD-18FB-4E5B-8534-CC89D99B4B95}">
      <dgm:prSet/>
      <dgm:spPr/>
      <dgm:t>
        <a:bodyPr/>
        <a:lstStyle/>
        <a:p>
          <a:endParaRPr lang="en-GB"/>
        </a:p>
      </dgm:t>
    </dgm:pt>
    <dgm:pt modelId="{270ED13B-C362-4AD8-A496-3F4BB727D4A7}" type="pres">
      <dgm:prSet presAssocID="{6DBDDD67-BBDE-4043-8B6D-409120265AE5}" presName="Name0" presStyleCnt="0">
        <dgm:presLayoutVars>
          <dgm:dir/>
          <dgm:resizeHandles val="exact"/>
        </dgm:presLayoutVars>
      </dgm:prSet>
      <dgm:spPr/>
    </dgm:pt>
    <dgm:pt modelId="{09380A68-86B3-4430-8151-293B2D0457FC}" type="pres">
      <dgm:prSet presAssocID="{6DBDDD67-BBDE-4043-8B6D-409120265AE5}" presName="vNodes" presStyleCnt="0"/>
      <dgm:spPr/>
    </dgm:pt>
    <dgm:pt modelId="{26732382-21A4-4A27-8AD9-F40C793DBB76}" type="pres">
      <dgm:prSet presAssocID="{C184D684-2E6D-47BA-B9BF-A65C29E3FF3D}" presName="node" presStyleLbl="node1" presStyleIdx="0" presStyleCnt="3">
        <dgm:presLayoutVars>
          <dgm:bulletEnabled val="1"/>
        </dgm:presLayoutVars>
      </dgm:prSet>
      <dgm:spPr/>
    </dgm:pt>
    <dgm:pt modelId="{5B6817E4-F29A-41C7-9DE5-96B03CFB28E3}" type="pres">
      <dgm:prSet presAssocID="{017E9EBB-4E8F-4A70-9E35-FA686C386F6A}" presName="spacerT" presStyleCnt="0"/>
      <dgm:spPr/>
    </dgm:pt>
    <dgm:pt modelId="{92D4D975-DA8F-40C0-A60C-2C613181D820}" type="pres">
      <dgm:prSet presAssocID="{017E9EBB-4E8F-4A70-9E35-FA686C386F6A}" presName="sibTrans" presStyleLbl="sibTrans2D1" presStyleIdx="0" presStyleCnt="2"/>
      <dgm:spPr/>
    </dgm:pt>
    <dgm:pt modelId="{540B7BC9-3E20-489E-B1C8-F189E42CC96A}" type="pres">
      <dgm:prSet presAssocID="{017E9EBB-4E8F-4A70-9E35-FA686C386F6A}" presName="spacerB" presStyleCnt="0"/>
      <dgm:spPr/>
    </dgm:pt>
    <dgm:pt modelId="{0721CD2E-F3E0-4562-8DB4-2107D59BE144}" type="pres">
      <dgm:prSet presAssocID="{8DE0C4B4-36C9-44B3-984F-CC2D5347A026}" presName="node" presStyleLbl="node1" presStyleIdx="1" presStyleCnt="3">
        <dgm:presLayoutVars>
          <dgm:bulletEnabled val="1"/>
        </dgm:presLayoutVars>
      </dgm:prSet>
      <dgm:spPr/>
    </dgm:pt>
    <dgm:pt modelId="{C2CC0004-AD3F-439C-9245-87C95026AFBC}" type="pres">
      <dgm:prSet presAssocID="{6DBDDD67-BBDE-4043-8B6D-409120265AE5}" presName="sibTransLast" presStyleLbl="sibTrans2D1" presStyleIdx="1" presStyleCnt="2"/>
      <dgm:spPr/>
    </dgm:pt>
    <dgm:pt modelId="{A4A8F96F-BEA6-4276-928F-9DE18E1F929D}" type="pres">
      <dgm:prSet presAssocID="{6DBDDD67-BBDE-4043-8B6D-409120265AE5}" presName="connectorText" presStyleLbl="sibTrans2D1" presStyleIdx="1" presStyleCnt="2"/>
      <dgm:spPr/>
    </dgm:pt>
    <dgm:pt modelId="{C5339A42-9B43-44C3-8C9F-54A444CAC997}" type="pres">
      <dgm:prSet presAssocID="{6DBDDD67-BBDE-4043-8B6D-409120265AE5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CA37BE60-C1B8-4E48-AFC4-FB891D41B764}" srcId="{6DBDDD67-BBDE-4043-8B6D-409120265AE5}" destId="{C184D684-2E6D-47BA-B9BF-A65C29E3FF3D}" srcOrd="0" destOrd="0" parTransId="{01981B2C-5D95-4A9A-919D-40DFF655E7D4}" sibTransId="{017E9EBB-4E8F-4A70-9E35-FA686C386F6A}"/>
    <dgm:cxn modelId="{E8EEE948-969C-4B9A-B086-41A7B079BEC5}" type="presOf" srcId="{017E9EBB-4E8F-4A70-9E35-FA686C386F6A}" destId="{92D4D975-DA8F-40C0-A60C-2C613181D820}" srcOrd="0" destOrd="0" presId="urn:microsoft.com/office/officeart/2005/8/layout/equation2"/>
    <dgm:cxn modelId="{849A8057-DB26-4D83-8A1E-FF870DDFA5DC}" srcId="{6DBDDD67-BBDE-4043-8B6D-409120265AE5}" destId="{8DE0C4B4-36C9-44B3-984F-CC2D5347A026}" srcOrd="1" destOrd="0" parTransId="{34CA3906-F437-42B3-B8FA-10EEAA4938EE}" sibTransId="{A7B15A63-4A22-4CDB-9839-91FA4BE046EB}"/>
    <dgm:cxn modelId="{7A0A989C-8AFA-4D4A-B917-8C9CC834B9BA}" type="presOf" srcId="{C184D684-2E6D-47BA-B9BF-A65C29E3FF3D}" destId="{26732382-21A4-4A27-8AD9-F40C793DBB76}" srcOrd="0" destOrd="0" presId="urn:microsoft.com/office/officeart/2005/8/layout/equation2"/>
    <dgm:cxn modelId="{4F3AF8AD-18FB-4E5B-8534-CC89D99B4B95}" srcId="{6DBDDD67-BBDE-4043-8B6D-409120265AE5}" destId="{BA140C88-01DB-4F86-BB70-AAFC1813CC4F}" srcOrd="2" destOrd="0" parTransId="{117161FF-CABB-47A9-8C53-C702BE3325D6}" sibTransId="{E594C6ED-1509-4C29-B181-3CF7E65DF50E}"/>
    <dgm:cxn modelId="{79C37AB0-8BC8-4B19-BE4A-E3DED5AE167C}" type="presOf" srcId="{8DE0C4B4-36C9-44B3-984F-CC2D5347A026}" destId="{0721CD2E-F3E0-4562-8DB4-2107D59BE144}" srcOrd="0" destOrd="0" presId="urn:microsoft.com/office/officeart/2005/8/layout/equation2"/>
    <dgm:cxn modelId="{1F03C9BA-4A8F-47D2-B943-C1BDCE5ACDAB}" type="presOf" srcId="{BA140C88-01DB-4F86-BB70-AAFC1813CC4F}" destId="{C5339A42-9B43-44C3-8C9F-54A444CAC997}" srcOrd="0" destOrd="0" presId="urn:microsoft.com/office/officeart/2005/8/layout/equation2"/>
    <dgm:cxn modelId="{5FAD31BE-265F-4C44-9B03-CC454C41F74A}" type="presOf" srcId="{A7B15A63-4A22-4CDB-9839-91FA4BE046EB}" destId="{C2CC0004-AD3F-439C-9245-87C95026AFBC}" srcOrd="0" destOrd="0" presId="urn:microsoft.com/office/officeart/2005/8/layout/equation2"/>
    <dgm:cxn modelId="{675F49C0-9B8F-4AF9-883F-4ACA0A987441}" type="presOf" srcId="{A7B15A63-4A22-4CDB-9839-91FA4BE046EB}" destId="{A4A8F96F-BEA6-4276-928F-9DE18E1F929D}" srcOrd="1" destOrd="0" presId="urn:microsoft.com/office/officeart/2005/8/layout/equation2"/>
    <dgm:cxn modelId="{912279DB-0835-4869-9B95-CBD0F99BB0BF}" type="presOf" srcId="{6DBDDD67-BBDE-4043-8B6D-409120265AE5}" destId="{270ED13B-C362-4AD8-A496-3F4BB727D4A7}" srcOrd="0" destOrd="0" presId="urn:microsoft.com/office/officeart/2005/8/layout/equation2"/>
    <dgm:cxn modelId="{3CC0510C-253D-4E08-82BE-2BDC29A7A961}" type="presParOf" srcId="{270ED13B-C362-4AD8-A496-3F4BB727D4A7}" destId="{09380A68-86B3-4430-8151-293B2D0457FC}" srcOrd="0" destOrd="0" presId="urn:microsoft.com/office/officeart/2005/8/layout/equation2"/>
    <dgm:cxn modelId="{85B6076F-8E86-4477-879D-2360F70C0DC8}" type="presParOf" srcId="{09380A68-86B3-4430-8151-293B2D0457FC}" destId="{26732382-21A4-4A27-8AD9-F40C793DBB76}" srcOrd="0" destOrd="0" presId="urn:microsoft.com/office/officeart/2005/8/layout/equation2"/>
    <dgm:cxn modelId="{518CA2CE-2569-4A5D-9838-A45AF369CECB}" type="presParOf" srcId="{09380A68-86B3-4430-8151-293B2D0457FC}" destId="{5B6817E4-F29A-41C7-9DE5-96B03CFB28E3}" srcOrd="1" destOrd="0" presId="urn:microsoft.com/office/officeart/2005/8/layout/equation2"/>
    <dgm:cxn modelId="{F44A6EA7-0CEF-4329-AF49-4C94CAF751C2}" type="presParOf" srcId="{09380A68-86B3-4430-8151-293B2D0457FC}" destId="{92D4D975-DA8F-40C0-A60C-2C613181D820}" srcOrd="2" destOrd="0" presId="urn:microsoft.com/office/officeart/2005/8/layout/equation2"/>
    <dgm:cxn modelId="{8BEB24CF-AE70-455B-8E96-B0C1D31E1282}" type="presParOf" srcId="{09380A68-86B3-4430-8151-293B2D0457FC}" destId="{540B7BC9-3E20-489E-B1C8-F189E42CC96A}" srcOrd="3" destOrd="0" presId="urn:microsoft.com/office/officeart/2005/8/layout/equation2"/>
    <dgm:cxn modelId="{DC545A96-C2E9-4D83-9F41-EABD4C53559B}" type="presParOf" srcId="{09380A68-86B3-4430-8151-293B2D0457FC}" destId="{0721CD2E-F3E0-4562-8DB4-2107D59BE144}" srcOrd="4" destOrd="0" presId="urn:microsoft.com/office/officeart/2005/8/layout/equation2"/>
    <dgm:cxn modelId="{EFEF41E1-2F98-413F-A6EA-E18901F107C4}" type="presParOf" srcId="{270ED13B-C362-4AD8-A496-3F4BB727D4A7}" destId="{C2CC0004-AD3F-439C-9245-87C95026AFBC}" srcOrd="1" destOrd="0" presId="urn:microsoft.com/office/officeart/2005/8/layout/equation2"/>
    <dgm:cxn modelId="{F44EDBF8-0072-46C2-A9BC-64292BBEA412}" type="presParOf" srcId="{C2CC0004-AD3F-439C-9245-87C95026AFBC}" destId="{A4A8F96F-BEA6-4276-928F-9DE18E1F929D}" srcOrd="0" destOrd="0" presId="urn:microsoft.com/office/officeart/2005/8/layout/equation2"/>
    <dgm:cxn modelId="{2C3F6CC8-5688-43AC-B9CA-4D532D481C82}" type="presParOf" srcId="{270ED13B-C362-4AD8-A496-3F4BB727D4A7}" destId="{C5339A42-9B43-44C3-8C9F-54A444CAC997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A149B9F-2EF7-4111-9643-36008B927A8B}" type="doc">
      <dgm:prSet loTypeId="urn:microsoft.com/office/officeart/2005/8/layout/default#4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5A5E93D-BBD2-460E-8198-8D021A8C9C7E}">
      <dgm:prSet phldrT="[Text]"/>
      <dgm:spPr/>
      <dgm:t>
        <a:bodyPr/>
        <a:lstStyle/>
        <a:p>
          <a:r>
            <a:rPr lang="en-GB" b="1"/>
            <a:t>Net Working Capital </a:t>
          </a:r>
          <a:r>
            <a:rPr lang="en-GB"/>
            <a:t>= </a:t>
          </a:r>
        </a:p>
        <a:p>
          <a:r>
            <a:rPr lang="en-GB"/>
            <a:t>Current Assets - Current Liabilities</a:t>
          </a:r>
          <a:endParaRPr lang="en-GB" dirty="0"/>
        </a:p>
      </dgm:t>
    </dgm:pt>
    <dgm:pt modelId="{E5841C30-F3F0-4A9C-9B10-0F360E1977E2}" type="parTrans" cxnId="{F92EF5C3-93A9-42FF-8518-607F46D79031}">
      <dgm:prSet/>
      <dgm:spPr/>
      <dgm:t>
        <a:bodyPr/>
        <a:lstStyle/>
        <a:p>
          <a:endParaRPr lang="en-GB"/>
        </a:p>
      </dgm:t>
    </dgm:pt>
    <dgm:pt modelId="{B6E375BD-88C6-4587-A977-89336984C127}" type="sibTrans" cxnId="{F92EF5C3-93A9-42FF-8518-607F46D79031}">
      <dgm:prSet/>
      <dgm:spPr/>
      <dgm:t>
        <a:bodyPr/>
        <a:lstStyle/>
        <a:p>
          <a:endParaRPr lang="en-GB"/>
        </a:p>
      </dgm:t>
    </dgm:pt>
    <dgm:pt modelId="{D0E35CE9-D3E3-4AC8-823F-D68B3DF51793}">
      <dgm:prSet phldrT="[Text]"/>
      <dgm:spPr/>
      <dgm:t>
        <a:bodyPr/>
        <a:lstStyle/>
        <a:p>
          <a:r>
            <a:rPr lang="en-GB"/>
            <a:t>It is important to ensure that net working capital is </a:t>
          </a:r>
          <a:r>
            <a:rPr lang="en-GB" b="1"/>
            <a:t>positive</a:t>
          </a:r>
          <a:endParaRPr lang="en-GB" b="1" dirty="0"/>
        </a:p>
      </dgm:t>
    </dgm:pt>
    <dgm:pt modelId="{3C872CF9-954D-4763-BD64-C5EB0E6C4362}" type="parTrans" cxnId="{0891812F-CC56-457A-A507-B3DB31DEF7C1}">
      <dgm:prSet/>
      <dgm:spPr/>
      <dgm:t>
        <a:bodyPr/>
        <a:lstStyle/>
        <a:p>
          <a:endParaRPr lang="en-GB"/>
        </a:p>
      </dgm:t>
    </dgm:pt>
    <dgm:pt modelId="{B564CF11-8956-4D9F-BCA9-13C8BE61A04F}" type="sibTrans" cxnId="{0891812F-CC56-457A-A507-B3DB31DEF7C1}">
      <dgm:prSet/>
      <dgm:spPr/>
      <dgm:t>
        <a:bodyPr/>
        <a:lstStyle/>
        <a:p>
          <a:endParaRPr lang="en-GB"/>
        </a:p>
      </dgm:t>
    </dgm:pt>
    <dgm:pt modelId="{042D29CC-17EF-409A-9E22-B7B9A59B01B3}">
      <dgm:prSet phldrT="[Text]"/>
      <dgm:spPr/>
      <dgm:t>
        <a:bodyPr/>
        <a:lstStyle/>
        <a:p>
          <a:r>
            <a:rPr lang="en-GB"/>
            <a:t>Positive net working capital means that </a:t>
          </a:r>
          <a:r>
            <a:rPr lang="en-GB" b="1"/>
            <a:t>enough cash </a:t>
          </a:r>
          <a:r>
            <a:rPr lang="en-GB"/>
            <a:t>will be available to pay off liabilities arising</a:t>
          </a:r>
          <a:endParaRPr lang="en-GB" dirty="0"/>
        </a:p>
      </dgm:t>
    </dgm:pt>
    <dgm:pt modelId="{0A3585C8-ADCC-4929-B46C-2B97F01141BB}" type="parTrans" cxnId="{15352320-91C2-451A-9A72-34043B4DAA5F}">
      <dgm:prSet/>
      <dgm:spPr/>
      <dgm:t>
        <a:bodyPr/>
        <a:lstStyle/>
        <a:p>
          <a:endParaRPr lang="en-GB"/>
        </a:p>
      </dgm:t>
    </dgm:pt>
    <dgm:pt modelId="{694EFEDA-4C2D-43CB-B9C5-6D0F6526A6CD}" type="sibTrans" cxnId="{15352320-91C2-451A-9A72-34043B4DAA5F}">
      <dgm:prSet/>
      <dgm:spPr/>
      <dgm:t>
        <a:bodyPr/>
        <a:lstStyle/>
        <a:p>
          <a:endParaRPr lang="en-GB"/>
        </a:p>
      </dgm:t>
    </dgm:pt>
    <dgm:pt modelId="{46E9BCCC-21A8-4BAC-8B06-C9870E2D562D}" type="pres">
      <dgm:prSet presAssocID="{4A149B9F-2EF7-4111-9643-36008B927A8B}" presName="diagram" presStyleCnt="0">
        <dgm:presLayoutVars>
          <dgm:dir/>
          <dgm:resizeHandles val="exact"/>
        </dgm:presLayoutVars>
      </dgm:prSet>
      <dgm:spPr/>
    </dgm:pt>
    <dgm:pt modelId="{60D2F775-3BFA-4DB7-A6EC-BF070ABC91A8}" type="pres">
      <dgm:prSet presAssocID="{E5A5E93D-BBD2-460E-8198-8D021A8C9C7E}" presName="node" presStyleLbl="node1" presStyleIdx="0" presStyleCnt="3" custScaleX="159911" custLinFactNeighborX="-6682" custLinFactNeighborY="7478">
        <dgm:presLayoutVars>
          <dgm:bulletEnabled val="1"/>
        </dgm:presLayoutVars>
      </dgm:prSet>
      <dgm:spPr/>
    </dgm:pt>
    <dgm:pt modelId="{551C9BF1-B733-426A-A1BC-FD5A339DDAE8}" type="pres">
      <dgm:prSet presAssocID="{B6E375BD-88C6-4587-A977-89336984C127}" presName="sibTrans" presStyleCnt="0"/>
      <dgm:spPr/>
    </dgm:pt>
    <dgm:pt modelId="{D4E36EBB-BC9C-4F21-846D-FC529E5BF4AC}" type="pres">
      <dgm:prSet presAssocID="{D0E35CE9-D3E3-4AC8-823F-D68B3DF51793}" presName="node" presStyleLbl="node1" presStyleIdx="1" presStyleCnt="3" custLinFactNeighborX="-2353" custLinFactNeighborY="1008">
        <dgm:presLayoutVars>
          <dgm:bulletEnabled val="1"/>
        </dgm:presLayoutVars>
      </dgm:prSet>
      <dgm:spPr/>
    </dgm:pt>
    <dgm:pt modelId="{D390E9F5-1462-4D1B-99DC-7165539A4D43}" type="pres">
      <dgm:prSet presAssocID="{B564CF11-8956-4D9F-BCA9-13C8BE61A04F}" presName="sibTrans" presStyleCnt="0"/>
      <dgm:spPr/>
    </dgm:pt>
    <dgm:pt modelId="{DB5132EE-FEEB-43E9-A388-DC11B65D7065}" type="pres">
      <dgm:prSet presAssocID="{042D29CC-17EF-409A-9E22-B7B9A59B01B3}" presName="node" presStyleLbl="node1" presStyleIdx="2" presStyleCnt="3" custLinFactNeighborX="-440" custLinFactNeighborY="1008">
        <dgm:presLayoutVars>
          <dgm:bulletEnabled val="1"/>
        </dgm:presLayoutVars>
      </dgm:prSet>
      <dgm:spPr/>
    </dgm:pt>
  </dgm:ptLst>
  <dgm:cxnLst>
    <dgm:cxn modelId="{15352320-91C2-451A-9A72-34043B4DAA5F}" srcId="{4A149B9F-2EF7-4111-9643-36008B927A8B}" destId="{042D29CC-17EF-409A-9E22-B7B9A59B01B3}" srcOrd="2" destOrd="0" parTransId="{0A3585C8-ADCC-4929-B46C-2B97F01141BB}" sibTransId="{694EFEDA-4C2D-43CB-B9C5-6D0F6526A6CD}"/>
    <dgm:cxn modelId="{0891812F-CC56-457A-A507-B3DB31DEF7C1}" srcId="{4A149B9F-2EF7-4111-9643-36008B927A8B}" destId="{D0E35CE9-D3E3-4AC8-823F-D68B3DF51793}" srcOrd="1" destOrd="0" parTransId="{3C872CF9-954D-4763-BD64-C5EB0E6C4362}" sibTransId="{B564CF11-8956-4D9F-BCA9-13C8BE61A04F}"/>
    <dgm:cxn modelId="{D81B9141-9F34-441F-B1DA-4D6A988FACFE}" type="presOf" srcId="{E5A5E93D-BBD2-460E-8198-8D021A8C9C7E}" destId="{60D2F775-3BFA-4DB7-A6EC-BF070ABC91A8}" srcOrd="0" destOrd="0" presId="urn:microsoft.com/office/officeart/2005/8/layout/default#4"/>
    <dgm:cxn modelId="{405D175A-E0A5-4416-BED6-03A4F1DD0B34}" type="presOf" srcId="{042D29CC-17EF-409A-9E22-B7B9A59B01B3}" destId="{DB5132EE-FEEB-43E9-A388-DC11B65D7065}" srcOrd="0" destOrd="0" presId="urn:microsoft.com/office/officeart/2005/8/layout/default#4"/>
    <dgm:cxn modelId="{B557DEAB-45BF-411C-9421-BD23A4505B6C}" type="presOf" srcId="{4A149B9F-2EF7-4111-9643-36008B927A8B}" destId="{46E9BCCC-21A8-4BAC-8B06-C9870E2D562D}" srcOrd="0" destOrd="0" presId="urn:microsoft.com/office/officeart/2005/8/layout/default#4"/>
    <dgm:cxn modelId="{F92EF5C3-93A9-42FF-8518-607F46D79031}" srcId="{4A149B9F-2EF7-4111-9643-36008B927A8B}" destId="{E5A5E93D-BBD2-460E-8198-8D021A8C9C7E}" srcOrd="0" destOrd="0" parTransId="{E5841C30-F3F0-4A9C-9B10-0F360E1977E2}" sibTransId="{B6E375BD-88C6-4587-A977-89336984C127}"/>
    <dgm:cxn modelId="{D16574DB-A272-48F0-9239-A321EB3C4375}" type="presOf" srcId="{D0E35CE9-D3E3-4AC8-823F-D68B3DF51793}" destId="{D4E36EBB-BC9C-4F21-846D-FC529E5BF4AC}" srcOrd="0" destOrd="0" presId="urn:microsoft.com/office/officeart/2005/8/layout/default#4"/>
    <dgm:cxn modelId="{509659CC-5407-46A3-A303-4623D3B8331E}" type="presParOf" srcId="{46E9BCCC-21A8-4BAC-8B06-C9870E2D562D}" destId="{60D2F775-3BFA-4DB7-A6EC-BF070ABC91A8}" srcOrd="0" destOrd="0" presId="urn:microsoft.com/office/officeart/2005/8/layout/default#4"/>
    <dgm:cxn modelId="{C0BA3D3B-4CC0-48B4-B6FD-507D0D28E218}" type="presParOf" srcId="{46E9BCCC-21A8-4BAC-8B06-C9870E2D562D}" destId="{551C9BF1-B733-426A-A1BC-FD5A339DDAE8}" srcOrd="1" destOrd="0" presId="urn:microsoft.com/office/officeart/2005/8/layout/default#4"/>
    <dgm:cxn modelId="{6E245D22-C962-4BA0-BA39-FEA39C768E28}" type="presParOf" srcId="{46E9BCCC-21A8-4BAC-8B06-C9870E2D562D}" destId="{D4E36EBB-BC9C-4F21-846D-FC529E5BF4AC}" srcOrd="2" destOrd="0" presId="urn:microsoft.com/office/officeart/2005/8/layout/default#4"/>
    <dgm:cxn modelId="{EF3BD313-495B-435F-B534-A321C524B901}" type="presParOf" srcId="{46E9BCCC-21A8-4BAC-8B06-C9870E2D562D}" destId="{D390E9F5-1462-4D1B-99DC-7165539A4D43}" srcOrd="3" destOrd="0" presId="urn:microsoft.com/office/officeart/2005/8/layout/default#4"/>
    <dgm:cxn modelId="{DE6D57AF-DA7D-40B5-A252-6D9CFB92DB62}" type="presParOf" srcId="{46E9BCCC-21A8-4BAC-8B06-C9870E2D562D}" destId="{DB5132EE-FEEB-43E9-A388-DC11B65D7065}" srcOrd="4" destOrd="0" presId="urn:microsoft.com/office/officeart/2005/8/layout/default#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ADA5FC5-3B5E-46BA-9BBB-2D98C8C2A9A1}" type="doc">
      <dgm:prSet loTypeId="urn:microsoft.com/office/officeart/2005/8/layout/hList1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A00D976-ED17-4A30-9E73-338755460311}">
      <dgm:prSet phldrT="[Text]" custT="1"/>
      <dgm:spPr/>
      <dgm:t>
        <a:bodyPr/>
        <a:lstStyle/>
        <a:p>
          <a:r>
            <a:rPr lang="en-GB" sz="3200" b="1"/>
            <a:t>Book Value</a:t>
          </a:r>
          <a:endParaRPr lang="en-GB" sz="3200" b="1" dirty="0"/>
        </a:p>
      </dgm:t>
    </dgm:pt>
    <dgm:pt modelId="{72A7F012-B377-49A4-A5CA-9F1A86C9EEE6}" type="parTrans" cxnId="{BDED0EAF-D78C-492A-A4EC-3E30C5B6CD40}">
      <dgm:prSet/>
      <dgm:spPr/>
      <dgm:t>
        <a:bodyPr/>
        <a:lstStyle/>
        <a:p>
          <a:endParaRPr lang="en-GB"/>
        </a:p>
      </dgm:t>
    </dgm:pt>
    <dgm:pt modelId="{326DDD45-26E2-4138-8492-680F05AFB12E}" type="sibTrans" cxnId="{BDED0EAF-D78C-492A-A4EC-3E30C5B6CD40}">
      <dgm:prSet/>
      <dgm:spPr/>
      <dgm:t>
        <a:bodyPr/>
        <a:lstStyle/>
        <a:p>
          <a:endParaRPr lang="en-GB"/>
        </a:p>
      </dgm:t>
    </dgm:pt>
    <dgm:pt modelId="{5BA912AD-869A-4CB2-B19A-C59B90CE1258}">
      <dgm:prSet phldrT="[Text]" custT="1"/>
      <dgm:spPr/>
      <dgm:t>
        <a:bodyPr/>
        <a:lstStyle/>
        <a:p>
          <a:r>
            <a:rPr lang="en-GB" sz="3000"/>
            <a:t>Accounting Figures drawn from Accounting Standards</a:t>
          </a:r>
          <a:endParaRPr lang="en-GB" sz="3000" dirty="0"/>
        </a:p>
      </dgm:t>
    </dgm:pt>
    <dgm:pt modelId="{366308D5-5335-4552-9437-DE854CFCFB54}" type="parTrans" cxnId="{A980CE61-E031-49C2-8BB6-D27260734C3E}">
      <dgm:prSet/>
      <dgm:spPr/>
      <dgm:t>
        <a:bodyPr/>
        <a:lstStyle/>
        <a:p>
          <a:endParaRPr lang="en-GB"/>
        </a:p>
      </dgm:t>
    </dgm:pt>
    <dgm:pt modelId="{722D11E6-FAED-4FBF-B099-E36684B45F90}" type="sibTrans" cxnId="{A980CE61-E031-49C2-8BB6-D27260734C3E}">
      <dgm:prSet/>
      <dgm:spPr/>
      <dgm:t>
        <a:bodyPr/>
        <a:lstStyle/>
        <a:p>
          <a:endParaRPr lang="en-GB"/>
        </a:p>
      </dgm:t>
    </dgm:pt>
    <dgm:pt modelId="{084FE38A-07CE-48CD-9F28-891C6A3E702B}">
      <dgm:prSet phldrT="[Text]" custT="1"/>
      <dgm:spPr/>
      <dgm:t>
        <a:bodyPr/>
        <a:lstStyle/>
        <a:p>
          <a:r>
            <a:rPr lang="en-GB" sz="3200" b="1"/>
            <a:t>Market Value</a:t>
          </a:r>
          <a:endParaRPr lang="en-GB" sz="3200" b="1" dirty="0"/>
        </a:p>
      </dgm:t>
    </dgm:pt>
    <dgm:pt modelId="{0E9D3970-F6E0-4C03-9AE5-FAD4366A5068}" type="parTrans" cxnId="{75BCC2F9-1991-4AA7-970B-1639A213E852}">
      <dgm:prSet/>
      <dgm:spPr/>
      <dgm:t>
        <a:bodyPr/>
        <a:lstStyle/>
        <a:p>
          <a:endParaRPr lang="en-GB"/>
        </a:p>
      </dgm:t>
    </dgm:pt>
    <dgm:pt modelId="{13F90BDD-519E-4605-95A0-43315CBBB858}" type="sibTrans" cxnId="{75BCC2F9-1991-4AA7-970B-1639A213E852}">
      <dgm:prSet/>
      <dgm:spPr/>
      <dgm:t>
        <a:bodyPr/>
        <a:lstStyle/>
        <a:p>
          <a:endParaRPr lang="en-GB"/>
        </a:p>
      </dgm:t>
    </dgm:pt>
    <dgm:pt modelId="{816C1265-1882-4389-BF34-55C562C85946}">
      <dgm:prSet phldrT="[Text]" custT="1"/>
      <dgm:spPr/>
      <dgm:t>
        <a:bodyPr/>
        <a:lstStyle/>
        <a:p>
          <a:r>
            <a:rPr lang="en-GB" sz="3000"/>
            <a:t>Value based on prices or market valuations</a:t>
          </a:r>
          <a:endParaRPr lang="en-GB" sz="3000" dirty="0"/>
        </a:p>
      </dgm:t>
    </dgm:pt>
    <dgm:pt modelId="{BABA812B-D4E0-4280-8936-0D6A6A1B7665}" type="parTrans" cxnId="{B377F470-C574-4978-88ED-68BC30BCE27B}">
      <dgm:prSet/>
      <dgm:spPr/>
      <dgm:t>
        <a:bodyPr/>
        <a:lstStyle/>
        <a:p>
          <a:endParaRPr lang="en-GB"/>
        </a:p>
      </dgm:t>
    </dgm:pt>
    <dgm:pt modelId="{AEBCAFD8-3A60-4324-8599-D21A3B173C9C}" type="sibTrans" cxnId="{B377F470-C574-4978-88ED-68BC30BCE27B}">
      <dgm:prSet/>
      <dgm:spPr/>
      <dgm:t>
        <a:bodyPr/>
        <a:lstStyle/>
        <a:p>
          <a:endParaRPr lang="en-GB"/>
        </a:p>
      </dgm:t>
    </dgm:pt>
    <dgm:pt modelId="{0636AED6-DEE6-4FFE-84BF-1FEAB91B664A}" type="pres">
      <dgm:prSet presAssocID="{EADA5FC5-3B5E-46BA-9BBB-2D98C8C2A9A1}" presName="Name0" presStyleCnt="0">
        <dgm:presLayoutVars>
          <dgm:dir/>
          <dgm:animLvl val="lvl"/>
          <dgm:resizeHandles val="exact"/>
        </dgm:presLayoutVars>
      </dgm:prSet>
      <dgm:spPr/>
    </dgm:pt>
    <dgm:pt modelId="{7261F233-7169-42F0-A2E0-F526C1F9C3BE}" type="pres">
      <dgm:prSet presAssocID="{AA00D976-ED17-4A30-9E73-338755460311}" presName="composite" presStyleCnt="0"/>
      <dgm:spPr/>
    </dgm:pt>
    <dgm:pt modelId="{7907F85C-AEEA-40A7-88E7-BC8D46478864}" type="pres">
      <dgm:prSet presAssocID="{AA00D976-ED17-4A30-9E73-338755460311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94251758-2454-4367-B540-FFF99AA05088}" type="pres">
      <dgm:prSet presAssocID="{AA00D976-ED17-4A30-9E73-338755460311}" presName="desTx" presStyleLbl="alignAccFollowNode1" presStyleIdx="0" presStyleCnt="2">
        <dgm:presLayoutVars>
          <dgm:bulletEnabled val="1"/>
        </dgm:presLayoutVars>
      </dgm:prSet>
      <dgm:spPr/>
    </dgm:pt>
    <dgm:pt modelId="{32E2F65B-0A42-4CF8-9A8A-E4810BCA6F38}" type="pres">
      <dgm:prSet presAssocID="{326DDD45-26E2-4138-8492-680F05AFB12E}" presName="space" presStyleCnt="0"/>
      <dgm:spPr/>
    </dgm:pt>
    <dgm:pt modelId="{33A43FC5-5A76-45C5-861C-172CE0BF634F}" type="pres">
      <dgm:prSet presAssocID="{084FE38A-07CE-48CD-9F28-891C6A3E702B}" presName="composite" presStyleCnt="0"/>
      <dgm:spPr/>
    </dgm:pt>
    <dgm:pt modelId="{6E1930F9-309B-42CE-83DD-865A4E4A0EDF}" type="pres">
      <dgm:prSet presAssocID="{084FE38A-07CE-48CD-9F28-891C6A3E702B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2D6BECB3-EE59-4133-9DA5-67E8317DAF9F}" type="pres">
      <dgm:prSet presAssocID="{084FE38A-07CE-48CD-9F28-891C6A3E702B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38DDFB26-4418-4B13-AC41-F4ACDC710B9E}" type="presOf" srcId="{AA00D976-ED17-4A30-9E73-338755460311}" destId="{7907F85C-AEEA-40A7-88E7-BC8D46478864}" srcOrd="0" destOrd="0" presId="urn:microsoft.com/office/officeart/2005/8/layout/hList1"/>
    <dgm:cxn modelId="{A980CE61-E031-49C2-8BB6-D27260734C3E}" srcId="{AA00D976-ED17-4A30-9E73-338755460311}" destId="{5BA912AD-869A-4CB2-B19A-C59B90CE1258}" srcOrd="0" destOrd="0" parTransId="{366308D5-5335-4552-9437-DE854CFCFB54}" sibTransId="{722D11E6-FAED-4FBF-B099-E36684B45F90}"/>
    <dgm:cxn modelId="{9B064946-C009-4F12-AA72-43D9ECC54C1F}" type="presOf" srcId="{084FE38A-07CE-48CD-9F28-891C6A3E702B}" destId="{6E1930F9-309B-42CE-83DD-865A4E4A0EDF}" srcOrd="0" destOrd="0" presId="urn:microsoft.com/office/officeart/2005/8/layout/hList1"/>
    <dgm:cxn modelId="{66B5666E-7B75-4C60-842C-7F1FA6D01FFA}" type="presOf" srcId="{816C1265-1882-4389-BF34-55C562C85946}" destId="{2D6BECB3-EE59-4133-9DA5-67E8317DAF9F}" srcOrd="0" destOrd="0" presId="urn:microsoft.com/office/officeart/2005/8/layout/hList1"/>
    <dgm:cxn modelId="{B377F470-C574-4978-88ED-68BC30BCE27B}" srcId="{084FE38A-07CE-48CD-9F28-891C6A3E702B}" destId="{816C1265-1882-4389-BF34-55C562C85946}" srcOrd="0" destOrd="0" parTransId="{BABA812B-D4E0-4280-8936-0D6A6A1B7665}" sibTransId="{AEBCAFD8-3A60-4324-8599-D21A3B173C9C}"/>
    <dgm:cxn modelId="{0F80E8A1-1C7C-4AF3-8249-56D0A9766EE8}" type="presOf" srcId="{5BA912AD-869A-4CB2-B19A-C59B90CE1258}" destId="{94251758-2454-4367-B540-FFF99AA05088}" srcOrd="0" destOrd="0" presId="urn:microsoft.com/office/officeart/2005/8/layout/hList1"/>
    <dgm:cxn modelId="{BDED0EAF-D78C-492A-A4EC-3E30C5B6CD40}" srcId="{EADA5FC5-3B5E-46BA-9BBB-2D98C8C2A9A1}" destId="{AA00D976-ED17-4A30-9E73-338755460311}" srcOrd="0" destOrd="0" parTransId="{72A7F012-B377-49A4-A5CA-9F1A86C9EEE6}" sibTransId="{326DDD45-26E2-4138-8492-680F05AFB12E}"/>
    <dgm:cxn modelId="{AE9B8BBB-C221-48B6-9529-6CABAA6E21F7}" type="presOf" srcId="{EADA5FC5-3B5E-46BA-9BBB-2D98C8C2A9A1}" destId="{0636AED6-DEE6-4FFE-84BF-1FEAB91B664A}" srcOrd="0" destOrd="0" presId="urn:microsoft.com/office/officeart/2005/8/layout/hList1"/>
    <dgm:cxn modelId="{75BCC2F9-1991-4AA7-970B-1639A213E852}" srcId="{EADA5FC5-3B5E-46BA-9BBB-2D98C8C2A9A1}" destId="{084FE38A-07CE-48CD-9F28-891C6A3E702B}" srcOrd="1" destOrd="0" parTransId="{0E9D3970-F6E0-4C03-9AE5-FAD4366A5068}" sibTransId="{13F90BDD-519E-4605-95A0-43315CBBB858}"/>
    <dgm:cxn modelId="{DCEE8B7D-18C4-4E8C-B002-820FC861F502}" type="presParOf" srcId="{0636AED6-DEE6-4FFE-84BF-1FEAB91B664A}" destId="{7261F233-7169-42F0-A2E0-F526C1F9C3BE}" srcOrd="0" destOrd="0" presId="urn:microsoft.com/office/officeart/2005/8/layout/hList1"/>
    <dgm:cxn modelId="{0ED05356-E5AE-4C8E-A387-02D190355D30}" type="presParOf" srcId="{7261F233-7169-42F0-A2E0-F526C1F9C3BE}" destId="{7907F85C-AEEA-40A7-88E7-BC8D46478864}" srcOrd="0" destOrd="0" presId="urn:microsoft.com/office/officeart/2005/8/layout/hList1"/>
    <dgm:cxn modelId="{604BD085-5725-456C-9022-0165E1BA3BEC}" type="presParOf" srcId="{7261F233-7169-42F0-A2E0-F526C1F9C3BE}" destId="{94251758-2454-4367-B540-FFF99AA05088}" srcOrd="1" destOrd="0" presId="urn:microsoft.com/office/officeart/2005/8/layout/hList1"/>
    <dgm:cxn modelId="{1048A587-FD4F-4FED-A463-6A32C713EFED}" type="presParOf" srcId="{0636AED6-DEE6-4FFE-84BF-1FEAB91B664A}" destId="{32E2F65B-0A42-4CF8-9A8A-E4810BCA6F38}" srcOrd="1" destOrd="0" presId="urn:microsoft.com/office/officeart/2005/8/layout/hList1"/>
    <dgm:cxn modelId="{44D7E2B1-B7BA-4831-BCED-B4B223B137C9}" type="presParOf" srcId="{0636AED6-DEE6-4FFE-84BF-1FEAB91B664A}" destId="{33A43FC5-5A76-45C5-861C-172CE0BF634F}" srcOrd="2" destOrd="0" presId="urn:microsoft.com/office/officeart/2005/8/layout/hList1"/>
    <dgm:cxn modelId="{89D31E58-3809-4827-8F8C-073E392CF2C5}" type="presParOf" srcId="{33A43FC5-5A76-45C5-861C-172CE0BF634F}" destId="{6E1930F9-309B-42CE-83DD-865A4E4A0EDF}" srcOrd="0" destOrd="0" presId="urn:microsoft.com/office/officeart/2005/8/layout/hList1"/>
    <dgm:cxn modelId="{6A01B37F-EF48-4B94-86C0-C9C2C1ADF00F}" type="presParOf" srcId="{33A43FC5-5A76-45C5-861C-172CE0BF634F}" destId="{2D6BECB3-EE59-4133-9DA5-67E8317DAF9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E26AEEC-7F00-4BE9-A0D3-54EB7AF704B6}" type="doc">
      <dgm:prSet loTypeId="urn:microsoft.com/office/officeart/2005/8/layout/equation2" loCatId="process" qsTypeId="urn:microsoft.com/office/officeart/2005/8/quickstyle/simple3" qsCatId="simple" csTypeId="urn:microsoft.com/office/officeart/2005/8/colors/accent1_2" csCatId="accent1" phldr="1"/>
      <dgm:spPr/>
    </dgm:pt>
    <dgm:pt modelId="{8F8183C6-1974-4974-AC65-1930AA6B6CFE}">
      <dgm:prSet phldrT="[Text]"/>
      <dgm:spPr>
        <a:noFill/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GB" dirty="0">
              <a:solidFill>
                <a:sysClr val="windowText" lastClr="000000"/>
              </a:solidFill>
            </a:rPr>
            <a:t>Revenues</a:t>
          </a:r>
        </a:p>
      </dgm:t>
    </dgm:pt>
    <dgm:pt modelId="{5F280C50-0F72-402C-93D7-1C99A447F49D}" type="parTrans" cxnId="{7F697CC6-DBF2-4B29-9F4B-4B2C84431E34}">
      <dgm:prSet/>
      <dgm:spPr/>
      <dgm:t>
        <a:bodyPr/>
        <a:lstStyle/>
        <a:p>
          <a:endParaRPr lang="en-GB"/>
        </a:p>
      </dgm:t>
    </dgm:pt>
    <dgm:pt modelId="{DBAD07AE-57AF-4623-A3AB-792C711CFC73}" type="sibTrans" cxnId="{7F697CC6-DBF2-4B29-9F4B-4B2C84431E34}">
      <dgm:prSet/>
      <dgm:spPr>
        <a:solidFill>
          <a:schemeClr val="accent1"/>
        </a:solidFill>
      </dgm:spPr>
      <dgm:t>
        <a:bodyPr/>
        <a:lstStyle/>
        <a:p>
          <a:endParaRPr lang="en-GB"/>
        </a:p>
      </dgm:t>
    </dgm:pt>
    <dgm:pt modelId="{065A56A4-308A-4FA8-944C-1117D5EAEAE8}">
      <dgm:prSet phldrT="[Text]"/>
      <dgm:spPr>
        <a:noFill/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r>
            <a:rPr lang="en-GB" dirty="0">
              <a:solidFill>
                <a:sysClr val="windowText" lastClr="000000"/>
              </a:solidFill>
            </a:rPr>
            <a:t>Expenses</a:t>
          </a:r>
        </a:p>
      </dgm:t>
    </dgm:pt>
    <dgm:pt modelId="{4D9057DE-5D29-486F-A332-77A9B91F30FC}" type="parTrans" cxnId="{37468AD0-6BB2-4A77-BC59-98501B439F2C}">
      <dgm:prSet/>
      <dgm:spPr/>
      <dgm:t>
        <a:bodyPr/>
        <a:lstStyle/>
        <a:p>
          <a:endParaRPr lang="en-GB"/>
        </a:p>
      </dgm:t>
    </dgm:pt>
    <dgm:pt modelId="{ADB2B786-B416-4A2E-9723-5074C9B1B5C9}" type="sibTrans" cxnId="{37468AD0-6BB2-4A77-BC59-98501B439F2C}">
      <dgm:prSet/>
      <dgm:spPr>
        <a:solidFill>
          <a:schemeClr val="accent1"/>
        </a:solidFill>
      </dgm:spPr>
      <dgm:t>
        <a:bodyPr/>
        <a:lstStyle/>
        <a:p>
          <a:endParaRPr lang="en-GB"/>
        </a:p>
      </dgm:t>
    </dgm:pt>
    <dgm:pt modelId="{60C1C169-2A81-4389-812B-D2A0F8F5E5F0}">
      <dgm:prSet phldrT="[Text]"/>
      <dgm:spPr>
        <a:solidFill>
          <a:schemeClr val="accent1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</a:rPr>
            <a:t>Net Income</a:t>
          </a:r>
        </a:p>
      </dgm:t>
    </dgm:pt>
    <dgm:pt modelId="{4185EFC5-3485-4364-BD0E-E2F2D51BC974}" type="parTrans" cxnId="{648048FF-D57F-4641-8269-18B903289682}">
      <dgm:prSet/>
      <dgm:spPr/>
      <dgm:t>
        <a:bodyPr/>
        <a:lstStyle/>
        <a:p>
          <a:endParaRPr lang="en-GB"/>
        </a:p>
      </dgm:t>
    </dgm:pt>
    <dgm:pt modelId="{2B2BAD0C-4AD2-4799-8BB8-C33A528F143B}" type="sibTrans" cxnId="{648048FF-D57F-4641-8269-18B903289682}">
      <dgm:prSet/>
      <dgm:spPr/>
      <dgm:t>
        <a:bodyPr/>
        <a:lstStyle/>
        <a:p>
          <a:endParaRPr lang="en-GB"/>
        </a:p>
      </dgm:t>
    </dgm:pt>
    <dgm:pt modelId="{606B9525-AC19-4051-9855-90D65A7CF5F1}" type="pres">
      <dgm:prSet presAssocID="{5E26AEEC-7F00-4BE9-A0D3-54EB7AF704B6}" presName="Name0" presStyleCnt="0">
        <dgm:presLayoutVars>
          <dgm:dir/>
          <dgm:resizeHandles val="exact"/>
        </dgm:presLayoutVars>
      </dgm:prSet>
      <dgm:spPr/>
    </dgm:pt>
    <dgm:pt modelId="{830321C5-9F8F-4421-A96D-11B6984C8CA7}" type="pres">
      <dgm:prSet presAssocID="{5E26AEEC-7F00-4BE9-A0D3-54EB7AF704B6}" presName="vNodes" presStyleCnt="0"/>
      <dgm:spPr/>
    </dgm:pt>
    <dgm:pt modelId="{576539DE-B175-421D-94BE-E37D19E09FFE}" type="pres">
      <dgm:prSet presAssocID="{8F8183C6-1974-4974-AC65-1930AA6B6CFE}" presName="node" presStyleLbl="node1" presStyleIdx="0" presStyleCnt="3">
        <dgm:presLayoutVars>
          <dgm:bulletEnabled val="1"/>
        </dgm:presLayoutVars>
      </dgm:prSet>
      <dgm:spPr/>
    </dgm:pt>
    <dgm:pt modelId="{D09F55E0-417A-468C-92B1-24EE7B916DE2}" type="pres">
      <dgm:prSet presAssocID="{DBAD07AE-57AF-4623-A3AB-792C711CFC73}" presName="spacerT" presStyleCnt="0"/>
      <dgm:spPr/>
    </dgm:pt>
    <dgm:pt modelId="{1506BEA1-B55C-4464-ADA9-CA5D936A30D9}" type="pres">
      <dgm:prSet presAssocID="{DBAD07AE-57AF-4623-A3AB-792C711CFC73}" presName="sibTrans" presStyleLbl="sibTrans2D1" presStyleIdx="0" presStyleCnt="2"/>
      <dgm:spPr>
        <a:prstGeom prst="mathMinus">
          <a:avLst/>
        </a:prstGeom>
      </dgm:spPr>
    </dgm:pt>
    <dgm:pt modelId="{12EBEF98-3FD6-46E2-9122-08542DA0DA73}" type="pres">
      <dgm:prSet presAssocID="{DBAD07AE-57AF-4623-A3AB-792C711CFC73}" presName="spacerB" presStyleCnt="0"/>
      <dgm:spPr/>
    </dgm:pt>
    <dgm:pt modelId="{0093A18F-A5E5-47A5-A20F-92EA01F99EDE}" type="pres">
      <dgm:prSet presAssocID="{065A56A4-308A-4FA8-944C-1117D5EAEAE8}" presName="node" presStyleLbl="node1" presStyleIdx="1" presStyleCnt="3">
        <dgm:presLayoutVars>
          <dgm:bulletEnabled val="1"/>
        </dgm:presLayoutVars>
      </dgm:prSet>
      <dgm:spPr/>
    </dgm:pt>
    <dgm:pt modelId="{967162C3-A22C-4560-89A7-D884FD3E4FAE}" type="pres">
      <dgm:prSet presAssocID="{5E26AEEC-7F00-4BE9-A0D3-54EB7AF704B6}" presName="sibTransLast" presStyleLbl="sibTrans2D1" presStyleIdx="1" presStyleCnt="2"/>
      <dgm:spPr/>
    </dgm:pt>
    <dgm:pt modelId="{CDF6D333-3651-4972-83EB-9E0A5379180C}" type="pres">
      <dgm:prSet presAssocID="{5E26AEEC-7F00-4BE9-A0D3-54EB7AF704B6}" presName="connectorText" presStyleLbl="sibTrans2D1" presStyleIdx="1" presStyleCnt="2"/>
      <dgm:spPr/>
    </dgm:pt>
    <dgm:pt modelId="{FDF54A76-5918-44DC-8218-CF5BB6FB7F37}" type="pres">
      <dgm:prSet presAssocID="{5E26AEEC-7F00-4BE9-A0D3-54EB7AF704B6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D29D1A13-7A19-46F1-91C8-B3C12F606399}" type="presOf" srcId="{8F8183C6-1974-4974-AC65-1930AA6B6CFE}" destId="{576539DE-B175-421D-94BE-E37D19E09FFE}" srcOrd="0" destOrd="0" presId="urn:microsoft.com/office/officeart/2005/8/layout/equation2"/>
    <dgm:cxn modelId="{63C3F531-1609-46EC-BB9E-243080DEA715}" type="presOf" srcId="{60C1C169-2A81-4389-812B-D2A0F8F5E5F0}" destId="{FDF54A76-5918-44DC-8218-CF5BB6FB7F37}" srcOrd="0" destOrd="0" presId="urn:microsoft.com/office/officeart/2005/8/layout/equation2"/>
    <dgm:cxn modelId="{A7277252-B738-45B8-94F6-EADC65B898D0}" type="presOf" srcId="{DBAD07AE-57AF-4623-A3AB-792C711CFC73}" destId="{1506BEA1-B55C-4464-ADA9-CA5D936A30D9}" srcOrd="0" destOrd="0" presId="urn:microsoft.com/office/officeart/2005/8/layout/equation2"/>
    <dgm:cxn modelId="{3FF12281-F8F9-4FE6-8961-B26323FCB6AC}" type="presOf" srcId="{ADB2B786-B416-4A2E-9723-5074C9B1B5C9}" destId="{967162C3-A22C-4560-89A7-D884FD3E4FAE}" srcOrd="0" destOrd="0" presId="urn:microsoft.com/office/officeart/2005/8/layout/equation2"/>
    <dgm:cxn modelId="{8DE4F68D-79F1-42AE-84D7-26AF0D49AC50}" type="presOf" srcId="{ADB2B786-B416-4A2E-9723-5074C9B1B5C9}" destId="{CDF6D333-3651-4972-83EB-9E0A5379180C}" srcOrd="1" destOrd="0" presId="urn:microsoft.com/office/officeart/2005/8/layout/equation2"/>
    <dgm:cxn modelId="{9B39D4B2-356E-4088-9A83-E42E9093EB74}" type="presOf" srcId="{065A56A4-308A-4FA8-944C-1117D5EAEAE8}" destId="{0093A18F-A5E5-47A5-A20F-92EA01F99EDE}" srcOrd="0" destOrd="0" presId="urn:microsoft.com/office/officeart/2005/8/layout/equation2"/>
    <dgm:cxn modelId="{7F697CC6-DBF2-4B29-9F4B-4B2C84431E34}" srcId="{5E26AEEC-7F00-4BE9-A0D3-54EB7AF704B6}" destId="{8F8183C6-1974-4974-AC65-1930AA6B6CFE}" srcOrd="0" destOrd="0" parTransId="{5F280C50-0F72-402C-93D7-1C99A447F49D}" sibTransId="{DBAD07AE-57AF-4623-A3AB-792C711CFC73}"/>
    <dgm:cxn modelId="{37468AD0-6BB2-4A77-BC59-98501B439F2C}" srcId="{5E26AEEC-7F00-4BE9-A0D3-54EB7AF704B6}" destId="{065A56A4-308A-4FA8-944C-1117D5EAEAE8}" srcOrd="1" destOrd="0" parTransId="{4D9057DE-5D29-486F-A332-77A9B91F30FC}" sibTransId="{ADB2B786-B416-4A2E-9723-5074C9B1B5C9}"/>
    <dgm:cxn modelId="{16D518E9-8D65-438D-8896-FF58943E6381}" type="presOf" srcId="{5E26AEEC-7F00-4BE9-A0D3-54EB7AF704B6}" destId="{606B9525-AC19-4051-9855-90D65A7CF5F1}" srcOrd="0" destOrd="0" presId="urn:microsoft.com/office/officeart/2005/8/layout/equation2"/>
    <dgm:cxn modelId="{648048FF-D57F-4641-8269-18B903289682}" srcId="{5E26AEEC-7F00-4BE9-A0D3-54EB7AF704B6}" destId="{60C1C169-2A81-4389-812B-D2A0F8F5E5F0}" srcOrd="2" destOrd="0" parTransId="{4185EFC5-3485-4364-BD0E-E2F2D51BC974}" sibTransId="{2B2BAD0C-4AD2-4799-8BB8-C33A528F143B}"/>
    <dgm:cxn modelId="{BC24BED4-2642-4C20-89F1-A74AC505037F}" type="presParOf" srcId="{606B9525-AC19-4051-9855-90D65A7CF5F1}" destId="{830321C5-9F8F-4421-A96D-11B6984C8CA7}" srcOrd="0" destOrd="0" presId="urn:microsoft.com/office/officeart/2005/8/layout/equation2"/>
    <dgm:cxn modelId="{603EE99D-6A7A-49C8-B5C9-15ADF0574130}" type="presParOf" srcId="{830321C5-9F8F-4421-A96D-11B6984C8CA7}" destId="{576539DE-B175-421D-94BE-E37D19E09FFE}" srcOrd="0" destOrd="0" presId="urn:microsoft.com/office/officeart/2005/8/layout/equation2"/>
    <dgm:cxn modelId="{4A329022-6B64-4703-86EC-4BB4B026C168}" type="presParOf" srcId="{830321C5-9F8F-4421-A96D-11B6984C8CA7}" destId="{D09F55E0-417A-468C-92B1-24EE7B916DE2}" srcOrd="1" destOrd="0" presId="urn:microsoft.com/office/officeart/2005/8/layout/equation2"/>
    <dgm:cxn modelId="{920A883A-094C-43C3-986B-437D189A33A7}" type="presParOf" srcId="{830321C5-9F8F-4421-A96D-11B6984C8CA7}" destId="{1506BEA1-B55C-4464-ADA9-CA5D936A30D9}" srcOrd="2" destOrd="0" presId="urn:microsoft.com/office/officeart/2005/8/layout/equation2"/>
    <dgm:cxn modelId="{2C3B4854-A319-4900-A467-E6FE8D091473}" type="presParOf" srcId="{830321C5-9F8F-4421-A96D-11B6984C8CA7}" destId="{12EBEF98-3FD6-46E2-9122-08542DA0DA73}" srcOrd="3" destOrd="0" presId="urn:microsoft.com/office/officeart/2005/8/layout/equation2"/>
    <dgm:cxn modelId="{E131E082-D11F-4BB1-A34A-AB127E312BBB}" type="presParOf" srcId="{830321C5-9F8F-4421-A96D-11B6984C8CA7}" destId="{0093A18F-A5E5-47A5-A20F-92EA01F99EDE}" srcOrd="4" destOrd="0" presId="urn:microsoft.com/office/officeart/2005/8/layout/equation2"/>
    <dgm:cxn modelId="{F4AC0B79-C6B8-444D-A73F-94965EAE8043}" type="presParOf" srcId="{606B9525-AC19-4051-9855-90D65A7CF5F1}" destId="{967162C3-A22C-4560-89A7-D884FD3E4FAE}" srcOrd="1" destOrd="0" presId="urn:microsoft.com/office/officeart/2005/8/layout/equation2"/>
    <dgm:cxn modelId="{9D573B21-0489-4BB7-8D51-24E788941409}" type="presParOf" srcId="{967162C3-A22C-4560-89A7-D884FD3E4FAE}" destId="{CDF6D333-3651-4972-83EB-9E0A5379180C}" srcOrd="0" destOrd="0" presId="urn:microsoft.com/office/officeart/2005/8/layout/equation2"/>
    <dgm:cxn modelId="{3FF5929B-B953-4668-B13A-6770F06D6D1A}" type="presParOf" srcId="{606B9525-AC19-4051-9855-90D65A7CF5F1}" destId="{FDF54A76-5918-44DC-8218-CF5BB6FB7F37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26D24F7-80D1-4D64-A458-BABDBA2850B4}" type="doc">
      <dgm:prSet loTypeId="urn:microsoft.com/office/officeart/2005/8/layout/hList3" loCatId="list" qsTypeId="urn:microsoft.com/office/officeart/2005/8/quickstyle/simple3" qsCatId="simple" csTypeId="urn:microsoft.com/office/officeart/2005/8/colors/accent4_3" csCatId="accent4" phldr="1"/>
      <dgm:spPr/>
      <dgm:t>
        <a:bodyPr/>
        <a:lstStyle/>
        <a:p>
          <a:endParaRPr lang="en-GB"/>
        </a:p>
      </dgm:t>
    </dgm:pt>
    <dgm:pt modelId="{FC8D8D95-860B-4556-8205-FC843DED8320}">
      <dgm:prSet phldrT="[Text]"/>
      <dgm:spPr>
        <a:solidFill>
          <a:schemeClr val="accent1"/>
        </a:solidFill>
      </dgm:spPr>
      <dgm:t>
        <a:bodyPr/>
        <a:lstStyle/>
        <a:p>
          <a:r>
            <a:rPr lang="en-GB" dirty="0"/>
            <a:t>Three Important Considerations</a:t>
          </a:r>
        </a:p>
      </dgm:t>
    </dgm:pt>
    <dgm:pt modelId="{D1872B76-7E8E-4036-AECB-011F4BA7E546}" type="parTrans" cxnId="{5B63EB37-B030-4B0D-855D-32AA538C5A99}">
      <dgm:prSet/>
      <dgm:spPr/>
      <dgm:t>
        <a:bodyPr/>
        <a:lstStyle/>
        <a:p>
          <a:endParaRPr lang="en-GB"/>
        </a:p>
      </dgm:t>
    </dgm:pt>
    <dgm:pt modelId="{A4B98B98-0412-4B74-9B31-553E6D90204A}" type="sibTrans" cxnId="{5B63EB37-B030-4B0D-855D-32AA538C5A99}">
      <dgm:prSet/>
      <dgm:spPr/>
      <dgm:t>
        <a:bodyPr/>
        <a:lstStyle/>
        <a:p>
          <a:endParaRPr lang="en-GB"/>
        </a:p>
      </dgm:t>
    </dgm:pt>
    <dgm:pt modelId="{06A26C01-93BE-4252-9515-283E5A892BE0}">
      <dgm:prSet phldrT="[Text]"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GB" sz="4800" dirty="0">
              <a:solidFill>
                <a:schemeClr val="tx1"/>
              </a:solidFill>
            </a:rPr>
            <a:t>Non-cash Items</a:t>
          </a:r>
        </a:p>
      </dgm:t>
    </dgm:pt>
    <dgm:pt modelId="{A840467C-28AE-49FE-9B5C-ECD04EE8F958}" type="parTrans" cxnId="{6D41831F-5F88-4C74-90B9-BE4829676A26}">
      <dgm:prSet/>
      <dgm:spPr/>
      <dgm:t>
        <a:bodyPr/>
        <a:lstStyle/>
        <a:p>
          <a:endParaRPr lang="en-GB"/>
        </a:p>
      </dgm:t>
    </dgm:pt>
    <dgm:pt modelId="{259B05A4-466D-4DF7-8BCB-7EAD510AA91C}" type="sibTrans" cxnId="{6D41831F-5F88-4C74-90B9-BE4829676A26}">
      <dgm:prSet/>
      <dgm:spPr/>
      <dgm:t>
        <a:bodyPr/>
        <a:lstStyle/>
        <a:p>
          <a:endParaRPr lang="en-GB"/>
        </a:p>
      </dgm:t>
    </dgm:pt>
    <dgm:pt modelId="{79847BA5-24A4-4940-AC44-9AAFDA4B866F}">
      <dgm:prSet phldrT="[Text]"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GB" sz="4800" dirty="0">
              <a:solidFill>
                <a:schemeClr val="tx1"/>
              </a:solidFill>
            </a:rPr>
            <a:t>Time</a:t>
          </a:r>
        </a:p>
      </dgm:t>
    </dgm:pt>
    <dgm:pt modelId="{F5377A45-F93C-4601-916D-5A2E7324F68F}" type="parTrans" cxnId="{7C97FC59-CA76-4C3C-939C-CBADEDE15F1A}">
      <dgm:prSet/>
      <dgm:spPr/>
      <dgm:t>
        <a:bodyPr/>
        <a:lstStyle/>
        <a:p>
          <a:endParaRPr lang="en-GB"/>
        </a:p>
      </dgm:t>
    </dgm:pt>
    <dgm:pt modelId="{0CE4178E-5A63-4D18-B2D9-8B498615337B}" type="sibTrans" cxnId="{7C97FC59-CA76-4C3C-939C-CBADEDE15F1A}">
      <dgm:prSet/>
      <dgm:spPr/>
      <dgm:t>
        <a:bodyPr/>
        <a:lstStyle/>
        <a:p>
          <a:endParaRPr lang="en-GB"/>
        </a:p>
      </dgm:t>
    </dgm:pt>
    <dgm:pt modelId="{484B7EBD-6C46-4826-B5FF-B2C4C02629DC}">
      <dgm:prSet phldrT="[Text]"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GB" sz="4800" dirty="0">
              <a:solidFill>
                <a:schemeClr val="tx1"/>
              </a:solidFill>
            </a:rPr>
            <a:t>Costs</a:t>
          </a:r>
        </a:p>
      </dgm:t>
    </dgm:pt>
    <dgm:pt modelId="{BB4D6492-66EA-45F7-BF27-1393B31C9AF2}" type="parTrans" cxnId="{E8F4BB67-7CB4-47BE-BAF2-67D0E3DB508C}">
      <dgm:prSet/>
      <dgm:spPr/>
      <dgm:t>
        <a:bodyPr/>
        <a:lstStyle/>
        <a:p>
          <a:endParaRPr lang="en-GB"/>
        </a:p>
      </dgm:t>
    </dgm:pt>
    <dgm:pt modelId="{FC9249B5-04C9-416E-AC69-13C631CC4A70}" type="sibTrans" cxnId="{E8F4BB67-7CB4-47BE-BAF2-67D0E3DB508C}">
      <dgm:prSet/>
      <dgm:spPr/>
      <dgm:t>
        <a:bodyPr/>
        <a:lstStyle/>
        <a:p>
          <a:endParaRPr lang="en-GB"/>
        </a:p>
      </dgm:t>
    </dgm:pt>
    <dgm:pt modelId="{9A316B59-AF07-4A13-8144-75945400F392}" type="pres">
      <dgm:prSet presAssocID="{126D24F7-80D1-4D64-A458-BABDBA2850B4}" presName="composite" presStyleCnt="0">
        <dgm:presLayoutVars>
          <dgm:chMax val="1"/>
          <dgm:dir/>
          <dgm:resizeHandles val="exact"/>
        </dgm:presLayoutVars>
      </dgm:prSet>
      <dgm:spPr/>
    </dgm:pt>
    <dgm:pt modelId="{B677114A-5F9F-4BF2-9DBA-06651265101D}" type="pres">
      <dgm:prSet presAssocID="{FC8D8D95-860B-4556-8205-FC843DED8320}" presName="roof" presStyleLbl="dkBgShp" presStyleIdx="0" presStyleCnt="2"/>
      <dgm:spPr/>
    </dgm:pt>
    <dgm:pt modelId="{971FBC35-4835-4D85-9D15-CDD797542B3E}" type="pres">
      <dgm:prSet presAssocID="{FC8D8D95-860B-4556-8205-FC843DED8320}" presName="pillars" presStyleCnt="0"/>
      <dgm:spPr/>
    </dgm:pt>
    <dgm:pt modelId="{A23228E3-3BAC-478B-83E6-EEE6841D8D88}" type="pres">
      <dgm:prSet presAssocID="{FC8D8D95-860B-4556-8205-FC843DED8320}" presName="pillar1" presStyleLbl="node1" presStyleIdx="0" presStyleCnt="3">
        <dgm:presLayoutVars>
          <dgm:bulletEnabled val="1"/>
        </dgm:presLayoutVars>
      </dgm:prSet>
      <dgm:spPr/>
    </dgm:pt>
    <dgm:pt modelId="{D5BA647B-A85A-4BD1-8060-E827B54E7AF1}" type="pres">
      <dgm:prSet presAssocID="{79847BA5-24A4-4940-AC44-9AAFDA4B866F}" presName="pillarX" presStyleLbl="node1" presStyleIdx="1" presStyleCnt="3">
        <dgm:presLayoutVars>
          <dgm:bulletEnabled val="1"/>
        </dgm:presLayoutVars>
      </dgm:prSet>
      <dgm:spPr/>
    </dgm:pt>
    <dgm:pt modelId="{E4005992-E5FE-43EE-9845-DCEF545F96D4}" type="pres">
      <dgm:prSet presAssocID="{484B7EBD-6C46-4826-B5FF-B2C4C02629DC}" presName="pillarX" presStyleLbl="node1" presStyleIdx="2" presStyleCnt="3">
        <dgm:presLayoutVars>
          <dgm:bulletEnabled val="1"/>
        </dgm:presLayoutVars>
      </dgm:prSet>
      <dgm:spPr/>
    </dgm:pt>
    <dgm:pt modelId="{ACF1F068-D4E1-409E-B2F2-B20D93DE14CC}" type="pres">
      <dgm:prSet presAssocID="{FC8D8D95-860B-4556-8205-FC843DED8320}" presName="base" presStyleLbl="dkBgShp" presStyleIdx="1" presStyleCnt="2"/>
      <dgm:spPr>
        <a:solidFill>
          <a:schemeClr val="accent1"/>
        </a:solidFill>
      </dgm:spPr>
    </dgm:pt>
  </dgm:ptLst>
  <dgm:cxnLst>
    <dgm:cxn modelId="{4E6FC302-B182-4625-BF08-7290D88E1360}" type="presOf" srcId="{FC8D8D95-860B-4556-8205-FC843DED8320}" destId="{B677114A-5F9F-4BF2-9DBA-06651265101D}" srcOrd="0" destOrd="0" presId="urn:microsoft.com/office/officeart/2005/8/layout/hList3"/>
    <dgm:cxn modelId="{71AC9608-7221-4188-B7AA-AECB00E53A4F}" type="presOf" srcId="{126D24F7-80D1-4D64-A458-BABDBA2850B4}" destId="{9A316B59-AF07-4A13-8144-75945400F392}" srcOrd="0" destOrd="0" presId="urn:microsoft.com/office/officeart/2005/8/layout/hList3"/>
    <dgm:cxn modelId="{6D41831F-5F88-4C74-90B9-BE4829676A26}" srcId="{FC8D8D95-860B-4556-8205-FC843DED8320}" destId="{06A26C01-93BE-4252-9515-283E5A892BE0}" srcOrd="0" destOrd="0" parTransId="{A840467C-28AE-49FE-9B5C-ECD04EE8F958}" sibTransId="{259B05A4-466D-4DF7-8BCB-7EAD510AA91C}"/>
    <dgm:cxn modelId="{5B63EB37-B030-4B0D-855D-32AA538C5A99}" srcId="{126D24F7-80D1-4D64-A458-BABDBA2850B4}" destId="{FC8D8D95-860B-4556-8205-FC843DED8320}" srcOrd="0" destOrd="0" parTransId="{D1872B76-7E8E-4036-AECB-011F4BA7E546}" sibTransId="{A4B98B98-0412-4B74-9B31-553E6D90204A}"/>
    <dgm:cxn modelId="{E8F4BB67-7CB4-47BE-BAF2-67D0E3DB508C}" srcId="{FC8D8D95-860B-4556-8205-FC843DED8320}" destId="{484B7EBD-6C46-4826-B5FF-B2C4C02629DC}" srcOrd="2" destOrd="0" parTransId="{BB4D6492-66EA-45F7-BF27-1393B31C9AF2}" sibTransId="{FC9249B5-04C9-416E-AC69-13C631CC4A70}"/>
    <dgm:cxn modelId="{7C97FC59-CA76-4C3C-939C-CBADEDE15F1A}" srcId="{FC8D8D95-860B-4556-8205-FC843DED8320}" destId="{79847BA5-24A4-4940-AC44-9AAFDA4B866F}" srcOrd="1" destOrd="0" parTransId="{F5377A45-F93C-4601-916D-5A2E7324F68F}" sibTransId="{0CE4178E-5A63-4D18-B2D9-8B498615337B}"/>
    <dgm:cxn modelId="{BCE691A0-C145-4AC7-AA71-4AC53AF04EFE}" type="presOf" srcId="{79847BA5-24A4-4940-AC44-9AAFDA4B866F}" destId="{D5BA647B-A85A-4BD1-8060-E827B54E7AF1}" srcOrd="0" destOrd="0" presId="urn:microsoft.com/office/officeart/2005/8/layout/hList3"/>
    <dgm:cxn modelId="{1463F4BB-3305-4B47-BE0F-F86616C54821}" type="presOf" srcId="{484B7EBD-6C46-4826-B5FF-B2C4C02629DC}" destId="{E4005992-E5FE-43EE-9845-DCEF545F96D4}" srcOrd="0" destOrd="0" presId="urn:microsoft.com/office/officeart/2005/8/layout/hList3"/>
    <dgm:cxn modelId="{93BA93F3-47F0-4998-81D4-E1AA68437643}" type="presOf" srcId="{06A26C01-93BE-4252-9515-283E5A892BE0}" destId="{A23228E3-3BAC-478B-83E6-EEE6841D8D88}" srcOrd="0" destOrd="0" presId="urn:microsoft.com/office/officeart/2005/8/layout/hList3"/>
    <dgm:cxn modelId="{9E0D72C0-ABCF-46E4-BF83-5624FC64B81B}" type="presParOf" srcId="{9A316B59-AF07-4A13-8144-75945400F392}" destId="{B677114A-5F9F-4BF2-9DBA-06651265101D}" srcOrd="0" destOrd="0" presId="urn:microsoft.com/office/officeart/2005/8/layout/hList3"/>
    <dgm:cxn modelId="{6ABA62D9-ABFF-43F2-AB77-B6FE7950D456}" type="presParOf" srcId="{9A316B59-AF07-4A13-8144-75945400F392}" destId="{971FBC35-4835-4D85-9D15-CDD797542B3E}" srcOrd="1" destOrd="0" presId="urn:microsoft.com/office/officeart/2005/8/layout/hList3"/>
    <dgm:cxn modelId="{112C4714-4D66-4B93-9AAF-2852D58363FA}" type="presParOf" srcId="{971FBC35-4835-4D85-9D15-CDD797542B3E}" destId="{A23228E3-3BAC-478B-83E6-EEE6841D8D88}" srcOrd="0" destOrd="0" presId="urn:microsoft.com/office/officeart/2005/8/layout/hList3"/>
    <dgm:cxn modelId="{01A470D9-F448-4FC3-8259-9B4D6C3F4FDE}" type="presParOf" srcId="{971FBC35-4835-4D85-9D15-CDD797542B3E}" destId="{D5BA647B-A85A-4BD1-8060-E827B54E7AF1}" srcOrd="1" destOrd="0" presId="urn:microsoft.com/office/officeart/2005/8/layout/hList3"/>
    <dgm:cxn modelId="{E13F22F6-E238-4145-A4E9-3C9730804505}" type="presParOf" srcId="{971FBC35-4835-4D85-9D15-CDD797542B3E}" destId="{E4005992-E5FE-43EE-9845-DCEF545F96D4}" srcOrd="2" destOrd="0" presId="urn:microsoft.com/office/officeart/2005/8/layout/hList3"/>
    <dgm:cxn modelId="{1356FF5D-FE09-4646-8FC9-1FF2A99BFB51}" type="presParOf" srcId="{9A316B59-AF07-4A13-8144-75945400F392}" destId="{ACF1F068-D4E1-409E-B2F2-B20D93DE14CC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7355CD6-FF55-4A92-8EE3-F47114ACB173}" type="doc">
      <dgm:prSet loTypeId="urn:microsoft.com/office/officeart/2005/8/layout/vList2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1022756-F99D-44DA-B55B-E2BC7DB20CF3}">
      <dgm:prSet phldrT="[Text]"/>
      <dgm:spPr/>
      <dgm:t>
        <a:bodyPr/>
        <a:lstStyle/>
        <a:p>
          <a:r>
            <a:rPr lang="en-GB"/>
            <a:t>Average Tax Rates</a:t>
          </a:r>
          <a:endParaRPr lang="en-GB" dirty="0"/>
        </a:p>
      </dgm:t>
    </dgm:pt>
    <dgm:pt modelId="{1C48AB88-8765-4DE1-89E9-747C0BEEA348}" type="parTrans" cxnId="{87CF65D2-A062-448C-A77E-015A755B2633}">
      <dgm:prSet/>
      <dgm:spPr/>
      <dgm:t>
        <a:bodyPr/>
        <a:lstStyle/>
        <a:p>
          <a:endParaRPr lang="en-GB"/>
        </a:p>
      </dgm:t>
    </dgm:pt>
    <dgm:pt modelId="{CEF49C89-4BE6-4092-92E1-243CD46E6D96}" type="sibTrans" cxnId="{87CF65D2-A062-448C-A77E-015A755B2633}">
      <dgm:prSet/>
      <dgm:spPr/>
      <dgm:t>
        <a:bodyPr/>
        <a:lstStyle/>
        <a:p>
          <a:endParaRPr lang="en-GB"/>
        </a:p>
      </dgm:t>
    </dgm:pt>
    <dgm:pt modelId="{4A4F928F-DD7B-4F89-A63A-1EFA0C9662F9}">
      <dgm:prSet phldrT="[Text]"/>
      <dgm:spPr/>
      <dgm:t>
        <a:bodyPr/>
        <a:lstStyle/>
        <a:p>
          <a:r>
            <a:rPr lang="en-GB" dirty="0"/>
            <a:t>This is the percentage of income that is paid in taxes</a:t>
          </a:r>
        </a:p>
      </dgm:t>
    </dgm:pt>
    <dgm:pt modelId="{16265A19-B26F-4E81-9A58-4EC706320635}" type="parTrans" cxnId="{1BB48C1D-87DE-47F7-B8F3-63ED2C804CC9}">
      <dgm:prSet/>
      <dgm:spPr/>
      <dgm:t>
        <a:bodyPr/>
        <a:lstStyle/>
        <a:p>
          <a:endParaRPr lang="en-GB"/>
        </a:p>
      </dgm:t>
    </dgm:pt>
    <dgm:pt modelId="{320C22D0-BF3C-4C10-A82F-D69B36E7CE1B}" type="sibTrans" cxnId="{1BB48C1D-87DE-47F7-B8F3-63ED2C804CC9}">
      <dgm:prSet/>
      <dgm:spPr/>
      <dgm:t>
        <a:bodyPr/>
        <a:lstStyle/>
        <a:p>
          <a:endParaRPr lang="en-GB"/>
        </a:p>
      </dgm:t>
    </dgm:pt>
    <dgm:pt modelId="{05A4D108-2FCB-4E0E-8E32-8282A2623C26}">
      <dgm:prSet phldrT="[Text]"/>
      <dgm:spPr/>
      <dgm:t>
        <a:bodyPr/>
        <a:lstStyle/>
        <a:p>
          <a:r>
            <a:rPr lang="en-GB"/>
            <a:t>Marginal Tax Rate</a:t>
          </a:r>
          <a:endParaRPr lang="en-GB" dirty="0"/>
        </a:p>
      </dgm:t>
    </dgm:pt>
    <dgm:pt modelId="{23DB47A4-59AA-484F-AF85-C24CC91A0021}" type="parTrans" cxnId="{EC476E59-31E5-476F-B07A-FF7C32FA57C2}">
      <dgm:prSet/>
      <dgm:spPr/>
      <dgm:t>
        <a:bodyPr/>
        <a:lstStyle/>
        <a:p>
          <a:endParaRPr lang="en-GB"/>
        </a:p>
      </dgm:t>
    </dgm:pt>
    <dgm:pt modelId="{B28BC99B-5EE4-4C8B-8E1D-CACAEB09A832}" type="sibTrans" cxnId="{EC476E59-31E5-476F-B07A-FF7C32FA57C2}">
      <dgm:prSet/>
      <dgm:spPr/>
      <dgm:t>
        <a:bodyPr/>
        <a:lstStyle/>
        <a:p>
          <a:endParaRPr lang="en-GB"/>
        </a:p>
      </dgm:t>
    </dgm:pt>
    <dgm:pt modelId="{05CB33D9-D4B1-4835-86D4-8968B996FAC2}">
      <dgm:prSet phldrT="[Text]"/>
      <dgm:spPr/>
      <dgm:t>
        <a:bodyPr/>
        <a:lstStyle/>
        <a:p>
          <a:r>
            <a:rPr lang="en-GB" dirty="0"/>
            <a:t>The tax you would pay if you earn one more unit of currency </a:t>
          </a:r>
        </a:p>
      </dgm:t>
    </dgm:pt>
    <dgm:pt modelId="{529C44E6-C345-4854-A205-A17262419E23}" type="parTrans" cxnId="{91F90380-8376-412A-8939-AA4FD0852F99}">
      <dgm:prSet/>
      <dgm:spPr/>
      <dgm:t>
        <a:bodyPr/>
        <a:lstStyle/>
        <a:p>
          <a:endParaRPr lang="en-GB"/>
        </a:p>
      </dgm:t>
    </dgm:pt>
    <dgm:pt modelId="{8F367C5C-4FB2-4D37-BE08-A41EF7FC0F38}" type="sibTrans" cxnId="{91F90380-8376-412A-8939-AA4FD0852F99}">
      <dgm:prSet/>
      <dgm:spPr/>
      <dgm:t>
        <a:bodyPr/>
        <a:lstStyle/>
        <a:p>
          <a:endParaRPr lang="en-GB"/>
        </a:p>
      </dgm:t>
    </dgm:pt>
    <dgm:pt modelId="{7C41BD4B-944B-4093-A1B5-201DCCDC4AAC}">
      <dgm:prSet phldrT="[Text]"/>
      <dgm:spPr/>
      <dgm:t>
        <a:bodyPr/>
        <a:lstStyle/>
        <a:p>
          <a:r>
            <a:rPr lang="en-GB" dirty="0"/>
            <a:t>Average Tax Rate is the tax bill divided by your taxable income</a:t>
          </a:r>
        </a:p>
      </dgm:t>
    </dgm:pt>
    <dgm:pt modelId="{B0E435FF-A0CE-47BB-9842-1523EE4F0068}" type="parTrans" cxnId="{2F96BF04-6B72-4F21-A709-3ABC93070981}">
      <dgm:prSet/>
      <dgm:spPr/>
      <dgm:t>
        <a:bodyPr/>
        <a:lstStyle/>
        <a:p>
          <a:endParaRPr lang="en-GB"/>
        </a:p>
      </dgm:t>
    </dgm:pt>
    <dgm:pt modelId="{B96AAFDF-1D33-4FA6-9B81-2517C7CA9B25}" type="sibTrans" cxnId="{2F96BF04-6B72-4F21-A709-3ABC93070981}">
      <dgm:prSet/>
      <dgm:spPr/>
      <dgm:t>
        <a:bodyPr/>
        <a:lstStyle/>
        <a:p>
          <a:endParaRPr lang="en-GB"/>
        </a:p>
      </dgm:t>
    </dgm:pt>
    <dgm:pt modelId="{6304BDEE-0930-2F49-BFBE-CF57E49E32A9}">
      <dgm:prSet phldrT="[Text]"/>
      <dgm:spPr/>
      <dgm:t>
        <a:bodyPr/>
        <a:lstStyle/>
        <a:p>
          <a:r>
            <a:rPr lang="en-GB" dirty="0"/>
            <a:t>Use this rate in any investment analysis because it is the rate that you would be taxed on any additional income</a:t>
          </a:r>
        </a:p>
      </dgm:t>
    </dgm:pt>
    <dgm:pt modelId="{CC551B65-6D50-0747-BA35-B15B91A8AF60}" type="parTrans" cxnId="{3942CEA9-7230-1E4A-BF85-117ACFD25F3B}">
      <dgm:prSet/>
      <dgm:spPr/>
      <dgm:t>
        <a:bodyPr/>
        <a:lstStyle/>
        <a:p>
          <a:endParaRPr lang="en-GB"/>
        </a:p>
      </dgm:t>
    </dgm:pt>
    <dgm:pt modelId="{AC73882C-353E-CF41-AB57-4292CF5DA752}" type="sibTrans" cxnId="{3942CEA9-7230-1E4A-BF85-117ACFD25F3B}">
      <dgm:prSet/>
      <dgm:spPr/>
      <dgm:t>
        <a:bodyPr/>
        <a:lstStyle/>
        <a:p>
          <a:endParaRPr lang="en-GB"/>
        </a:p>
      </dgm:t>
    </dgm:pt>
    <dgm:pt modelId="{5D915E55-E3E4-4DF9-8232-D01714926A61}" type="pres">
      <dgm:prSet presAssocID="{A7355CD6-FF55-4A92-8EE3-F47114ACB173}" presName="linear" presStyleCnt="0">
        <dgm:presLayoutVars>
          <dgm:animLvl val="lvl"/>
          <dgm:resizeHandles val="exact"/>
        </dgm:presLayoutVars>
      </dgm:prSet>
      <dgm:spPr/>
    </dgm:pt>
    <dgm:pt modelId="{241EC6D1-487E-436B-BEEA-E3F4F4A404A9}" type="pres">
      <dgm:prSet presAssocID="{91022756-F99D-44DA-B55B-E2BC7DB20CF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F93772D-2CB2-4CC6-8604-0B844E24A43C}" type="pres">
      <dgm:prSet presAssocID="{91022756-F99D-44DA-B55B-E2BC7DB20CF3}" presName="childText" presStyleLbl="revTx" presStyleIdx="0" presStyleCnt="2">
        <dgm:presLayoutVars>
          <dgm:bulletEnabled val="1"/>
        </dgm:presLayoutVars>
      </dgm:prSet>
      <dgm:spPr/>
    </dgm:pt>
    <dgm:pt modelId="{240A75EF-6B6D-4024-980B-EB7AE907C9C1}" type="pres">
      <dgm:prSet presAssocID="{05A4D108-2FCB-4E0E-8E32-8282A2623C2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38AC049-C5EC-4C3E-9C10-DDEE72E33ED3}" type="pres">
      <dgm:prSet presAssocID="{05A4D108-2FCB-4E0E-8E32-8282A2623C26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2F96BF04-6B72-4F21-A709-3ABC93070981}" srcId="{91022756-F99D-44DA-B55B-E2BC7DB20CF3}" destId="{7C41BD4B-944B-4093-A1B5-201DCCDC4AAC}" srcOrd="1" destOrd="0" parTransId="{B0E435FF-A0CE-47BB-9842-1523EE4F0068}" sibTransId="{B96AAFDF-1D33-4FA6-9B81-2517C7CA9B25}"/>
    <dgm:cxn modelId="{1BB48C1D-87DE-47F7-B8F3-63ED2C804CC9}" srcId="{91022756-F99D-44DA-B55B-E2BC7DB20CF3}" destId="{4A4F928F-DD7B-4F89-A63A-1EFA0C9662F9}" srcOrd="0" destOrd="0" parTransId="{16265A19-B26F-4E81-9A58-4EC706320635}" sibTransId="{320C22D0-BF3C-4C10-A82F-D69B36E7CE1B}"/>
    <dgm:cxn modelId="{58703A22-A960-A94D-9B9C-685B6187694A}" type="presOf" srcId="{6304BDEE-0930-2F49-BFBE-CF57E49E32A9}" destId="{138AC049-C5EC-4C3E-9C10-DDEE72E33ED3}" srcOrd="0" destOrd="1" presId="urn:microsoft.com/office/officeart/2005/8/layout/vList2"/>
    <dgm:cxn modelId="{11A96C35-6367-41F0-8917-20F61FE39367}" type="presOf" srcId="{91022756-F99D-44DA-B55B-E2BC7DB20CF3}" destId="{241EC6D1-487E-436B-BEEA-E3F4F4A404A9}" srcOrd="0" destOrd="0" presId="urn:microsoft.com/office/officeart/2005/8/layout/vList2"/>
    <dgm:cxn modelId="{DACC7E4C-9C27-4630-8232-49386CA5B4A3}" type="presOf" srcId="{05CB33D9-D4B1-4835-86D4-8968B996FAC2}" destId="{138AC049-C5EC-4C3E-9C10-DDEE72E33ED3}" srcOrd="0" destOrd="0" presId="urn:microsoft.com/office/officeart/2005/8/layout/vList2"/>
    <dgm:cxn modelId="{EC476E59-31E5-476F-B07A-FF7C32FA57C2}" srcId="{A7355CD6-FF55-4A92-8EE3-F47114ACB173}" destId="{05A4D108-2FCB-4E0E-8E32-8282A2623C26}" srcOrd="1" destOrd="0" parTransId="{23DB47A4-59AA-484F-AF85-C24CC91A0021}" sibTransId="{B28BC99B-5EE4-4C8B-8E1D-CACAEB09A832}"/>
    <dgm:cxn modelId="{91F90380-8376-412A-8939-AA4FD0852F99}" srcId="{05A4D108-2FCB-4E0E-8E32-8282A2623C26}" destId="{05CB33D9-D4B1-4835-86D4-8968B996FAC2}" srcOrd="0" destOrd="0" parTransId="{529C44E6-C345-4854-A205-A17262419E23}" sibTransId="{8F367C5C-4FB2-4D37-BE08-A41EF7FC0F38}"/>
    <dgm:cxn modelId="{8D3C2BA1-927E-4FA2-A348-5A21A140755F}" type="presOf" srcId="{4A4F928F-DD7B-4F89-A63A-1EFA0C9662F9}" destId="{3F93772D-2CB2-4CC6-8604-0B844E24A43C}" srcOrd="0" destOrd="0" presId="urn:microsoft.com/office/officeart/2005/8/layout/vList2"/>
    <dgm:cxn modelId="{3942CEA9-7230-1E4A-BF85-117ACFD25F3B}" srcId="{05A4D108-2FCB-4E0E-8E32-8282A2623C26}" destId="{6304BDEE-0930-2F49-BFBE-CF57E49E32A9}" srcOrd="1" destOrd="0" parTransId="{CC551B65-6D50-0747-BA35-B15B91A8AF60}" sibTransId="{AC73882C-353E-CF41-AB57-4292CF5DA752}"/>
    <dgm:cxn modelId="{62A98CB6-F8A7-4B29-85C4-10BCF25B663C}" type="presOf" srcId="{05A4D108-2FCB-4E0E-8E32-8282A2623C26}" destId="{240A75EF-6B6D-4024-980B-EB7AE907C9C1}" srcOrd="0" destOrd="0" presId="urn:microsoft.com/office/officeart/2005/8/layout/vList2"/>
    <dgm:cxn modelId="{70C87BCB-AA8B-4339-8FA6-F23D9F266799}" type="presOf" srcId="{7C41BD4B-944B-4093-A1B5-201DCCDC4AAC}" destId="{3F93772D-2CB2-4CC6-8604-0B844E24A43C}" srcOrd="0" destOrd="1" presId="urn:microsoft.com/office/officeart/2005/8/layout/vList2"/>
    <dgm:cxn modelId="{87CF65D2-A062-448C-A77E-015A755B2633}" srcId="{A7355CD6-FF55-4A92-8EE3-F47114ACB173}" destId="{91022756-F99D-44DA-B55B-E2BC7DB20CF3}" srcOrd="0" destOrd="0" parTransId="{1C48AB88-8765-4DE1-89E9-747C0BEEA348}" sibTransId="{CEF49C89-4BE6-4092-92E1-243CD46E6D96}"/>
    <dgm:cxn modelId="{187F42F3-08A6-4E23-9C0D-03B1F08EB066}" type="presOf" srcId="{A7355CD6-FF55-4A92-8EE3-F47114ACB173}" destId="{5D915E55-E3E4-4DF9-8232-D01714926A61}" srcOrd="0" destOrd="0" presId="urn:microsoft.com/office/officeart/2005/8/layout/vList2"/>
    <dgm:cxn modelId="{038D1678-0DD9-42E0-AD4A-102CA06D42F0}" type="presParOf" srcId="{5D915E55-E3E4-4DF9-8232-D01714926A61}" destId="{241EC6D1-487E-436B-BEEA-E3F4F4A404A9}" srcOrd="0" destOrd="0" presId="urn:microsoft.com/office/officeart/2005/8/layout/vList2"/>
    <dgm:cxn modelId="{A39543E5-15A8-42DF-A2DF-4D48D158E5E0}" type="presParOf" srcId="{5D915E55-E3E4-4DF9-8232-D01714926A61}" destId="{3F93772D-2CB2-4CC6-8604-0B844E24A43C}" srcOrd="1" destOrd="0" presId="urn:microsoft.com/office/officeart/2005/8/layout/vList2"/>
    <dgm:cxn modelId="{4D4B17BB-70E9-4FBE-A92A-A7152EA46D62}" type="presParOf" srcId="{5D915E55-E3E4-4DF9-8232-D01714926A61}" destId="{240A75EF-6B6D-4024-980B-EB7AE907C9C1}" srcOrd="2" destOrd="0" presId="urn:microsoft.com/office/officeart/2005/8/layout/vList2"/>
    <dgm:cxn modelId="{A304B0B8-4EED-4787-911B-A95649A8C262}" type="presParOf" srcId="{5D915E55-E3E4-4DF9-8232-D01714926A61}" destId="{138AC049-C5EC-4C3E-9C10-DDEE72E33ED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1FDBC2-C7C6-4B98-BCE3-36000937481E}">
      <dsp:nvSpPr>
        <dsp:cNvPr id="0" name=""/>
        <dsp:cNvSpPr/>
      </dsp:nvSpPr>
      <dsp:spPr>
        <a:xfrm>
          <a:off x="0" y="443397"/>
          <a:ext cx="8320855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832E55-FD84-423A-926F-07D191EFFCEC}">
      <dsp:nvSpPr>
        <dsp:cNvPr id="0" name=""/>
        <dsp:cNvSpPr/>
      </dsp:nvSpPr>
      <dsp:spPr>
        <a:xfrm>
          <a:off x="416042" y="74397"/>
          <a:ext cx="5824598" cy="73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0156" tIns="0" rIns="220156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The Annual Report</a:t>
          </a:r>
        </a:p>
      </dsp:txBody>
      <dsp:txXfrm>
        <a:off x="452068" y="110423"/>
        <a:ext cx="5752546" cy="665948"/>
      </dsp:txXfrm>
    </dsp:sp>
    <dsp:sp modelId="{C2E60D6E-CF53-4298-A129-2F183F60A123}">
      <dsp:nvSpPr>
        <dsp:cNvPr id="0" name=""/>
        <dsp:cNvSpPr/>
      </dsp:nvSpPr>
      <dsp:spPr>
        <a:xfrm>
          <a:off x="0" y="1577397"/>
          <a:ext cx="8320855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99BB5E-2200-4AE7-96F5-046BF6F2886E}">
      <dsp:nvSpPr>
        <dsp:cNvPr id="0" name=""/>
        <dsp:cNvSpPr/>
      </dsp:nvSpPr>
      <dsp:spPr>
        <a:xfrm>
          <a:off x="416042" y="1208397"/>
          <a:ext cx="5824598" cy="73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0156" tIns="0" rIns="220156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Ratio Analysis</a:t>
          </a:r>
        </a:p>
      </dsp:txBody>
      <dsp:txXfrm>
        <a:off x="452068" y="1244423"/>
        <a:ext cx="5752546" cy="665948"/>
      </dsp:txXfrm>
    </dsp:sp>
    <dsp:sp modelId="{882D4E61-1926-4749-BFCE-4EB9D1BB5845}">
      <dsp:nvSpPr>
        <dsp:cNvPr id="0" name=""/>
        <dsp:cNvSpPr/>
      </dsp:nvSpPr>
      <dsp:spPr>
        <a:xfrm>
          <a:off x="0" y="2711397"/>
          <a:ext cx="8320855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C413AE-65D6-462E-8A7A-82532436B092}">
      <dsp:nvSpPr>
        <dsp:cNvPr id="0" name=""/>
        <dsp:cNvSpPr/>
      </dsp:nvSpPr>
      <dsp:spPr>
        <a:xfrm>
          <a:off x="416042" y="2342397"/>
          <a:ext cx="5824598" cy="73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0156" tIns="0" rIns="220156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The Du Pont Identity</a:t>
          </a:r>
        </a:p>
      </dsp:txBody>
      <dsp:txXfrm>
        <a:off x="452068" y="2378423"/>
        <a:ext cx="5752546" cy="665948"/>
      </dsp:txXfrm>
    </dsp:sp>
    <dsp:sp modelId="{B5AFDD9A-F875-4BB1-9D23-240C3DC3DB89}">
      <dsp:nvSpPr>
        <dsp:cNvPr id="0" name=""/>
        <dsp:cNvSpPr/>
      </dsp:nvSpPr>
      <dsp:spPr>
        <a:xfrm>
          <a:off x="0" y="3845397"/>
          <a:ext cx="8320855" cy="63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1C6AFA-F712-4BB9-BE30-A7BC2C7C182A}">
      <dsp:nvSpPr>
        <dsp:cNvPr id="0" name=""/>
        <dsp:cNvSpPr/>
      </dsp:nvSpPr>
      <dsp:spPr>
        <a:xfrm>
          <a:off x="416042" y="3476397"/>
          <a:ext cx="5824598" cy="73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0156" tIns="0" rIns="220156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Using Financial Statement Information</a:t>
          </a:r>
        </a:p>
      </dsp:txBody>
      <dsp:txXfrm>
        <a:off x="452068" y="3512423"/>
        <a:ext cx="5752546" cy="66594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954B8F-E8D4-43CD-A01D-CB54F2835A37}">
      <dsp:nvSpPr>
        <dsp:cNvPr id="0" name=""/>
        <dsp:cNvSpPr/>
      </dsp:nvSpPr>
      <dsp:spPr>
        <a:xfrm>
          <a:off x="603442" y="282"/>
          <a:ext cx="2967271" cy="17803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Cash Flow is the most important item to take from financial statements</a:t>
          </a:r>
          <a:endParaRPr lang="en-GB" sz="2200" kern="1200" dirty="0"/>
        </a:p>
      </dsp:txBody>
      <dsp:txXfrm>
        <a:off x="603442" y="282"/>
        <a:ext cx="2967271" cy="1780362"/>
      </dsp:txXfrm>
    </dsp:sp>
    <dsp:sp modelId="{B87C8240-C14B-4EE0-A1F2-BD99342A310A}">
      <dsp:nvSpPr>
        <dsp:cNvPr id="0" name=""/>
        <dsp:cNvSpPr/>
      </dsp:nvSpPr>
      <dsp:spPr>
        <a:xfrm>
          <a:off x="3867440" y="282"/>
          <a:ext cx="2967271" cy="17803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Cash Flow is NOT the same as Net Working Capital</a:t>
          </a:r>
          <a:endParaRPr lang="en-GB" sz="2200" kern="1200" dirty="0"/>
        </a:p>
      </dsp:txBody>
      <dsp:txXfrm>
        <a:off x="3867440" y="282"/>
        <a:ext cx="2967271" cy="1780362"/>
      </dsp:txXfrm>
    </dsp:sp>
    <dsp:sp modelId="{505F7E7B-6342-4A3C-911D-6A12828B3FF1}">
      <dsp:nvSpPr>
        <dsp:cNvPr id="0" name=""/>
        <dsp:cNvSpPr/>
      </dsp:nvSpPr>
      <dsp:spPr>
        <a:xfrm>
          <a:off x="603442" y="2077372"/>
          <a:ext cx="2967271" cy="17803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Cash Flows from Assets = Cash Flows to Creditors and Equity Investors</a:t>
          </a:r>
          <a:endParaRPr lang="en-GB" sz="2200" kern="1200" dirty="0"/>
        </a:p>
      </dsp:txBody>
      <dsp:txXfrm>
        <a:off x="603442" y="2077372"/>
        <a:ext cx="2967271" cy="1780362"/>
      </dsp:txXfrm>
    </dsp:sp>
    <dsp:sp modelId="{8B9BF694-A342-41E3-ABD5-C64C34635E99}">
      <dsp:nvSpPr>
        <dsp:cNvPr id="0" name=""/>
        <dsp:cNvSpPr/>
      </dsp:nvSpPr>
      <dsp:spPr>
        <a:xfrm>
          <a:off x="3867440" y="2077372"/>
          <a:ext cx="2967271" cy="17803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Total Cash Flow comes from operating activities, investing activities and financing activities</a:t>
          </a:r>
          <a:endParaRPr lang="en-GB" sz="2200" kern="1200" dirty="0"/>
        </a:p>
      </dsp:txBody>
      <dsp:txXfrm>
        <a:off x="3867440" y="2077372"/>
        <a:ext cx="2967271" cy="178036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26DC27-FA18-744E-87F8-C22C5E55F303}">
      <dsp:nvSpPr>
        <dsp:cNvPr id="0" name=""/>
        <dsp:cNvSpPr/>
      </dsp:nvSpPr>
      <dsp:spPr>
        <a:xfrm>
          <a:off x="2614804" y="2619231"/>
          <a:ext cx="2165330" cy="21653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Net Cash Flow</a:t>
          </a:r>
        </a:p>
      </dsp:txBody>
      <dsp:txXfrm>
        <a:off x="2931909" y="2936336"/>
        <a:ext cx="1531120" cy="1531120"/>
      </dsp:txXfrm>
    </dsp:sp>
    <dsp:sp modelId="{0662B703-525F-584D-9D66-B40B8723074E}">
      <dsp:nvSpPr>
        <dsp:cNvPr id="0" name=""/>
        <dsp:cNvSpPr/>
      </dsp:nvSpPr>
      <dsp:spPr>
        <a:xfrm rot="12900000">
          <a:off x="1186089" y="2228997"/>
          <a:ext cx="1697059" cy="61711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89D894-D673-1D48-9AC5-5BC3B8C76081}">
      <dsp:nvSpPr>
        <dsp:cNvPr id="0" name=""/>
        <dsp:cNvSpPr/>
      </dsp:nvSpPr>
      <dsp:spPr>
        <a:xfrm>
          <a:off x="311012" y="1228034"/>
          <a:ext cx="2057064" cy="16456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Operating Cash Flow</a:t>
          </a:r>
        </a:p>
      </dsp:txBody>
      <dsp:txXfrm>
        <a:off x="359211" y="1276233"/>
        <a:ext cx="1960666" cy="1549253"/>
      </dsp:txXfrm>
    </dsp:sp>
    <dsp:sp modelId="{6D8F5E2E-C9C8-5D47-A08C-F5F5DED65271}">
      <dsp:nvSpPr>
        <dsp:cNvPr id="0" name=""/>
        <dsp:cNvSpPr/>
      </dsp:nvSpPr>
      <dsp:spPr>
        <a:xfrm rot="16200000">
          <a:off x="2848939" y="1363372"/>
          <a:ext cx="1697059" cy="61711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C7DC25-6A4F-9D41-9D93-33DFF3EA28A9}">
      <dsp:nvSpPr>
        <dsp:cNvPr id="0" name=""/>
        <dsp:cNvSpPr/>
      </dsp:nvSpPr>
      <dsp:spPr>
        <a:xfrm>
          <a:off x="2668937" y="576"/>
          <a:ext cx="2057064" cy="16456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Investing Cash Flow</a:t>
          </a:r>
        </a:p>
      </dsp:txBody>
      <dsp:txXfrm>
        <a:off x="2717136" y="48775"/>
        <a:ext cx="1960666" cy="1549253"/>
      </dsp:txXfrm>
    </dsp:sp>
    <dsp:sp modelId="{83979561-5EB9-9845-95F6-761FA8DAA663}">
      <dsp:nvSpPr>
        <dsp:cNvPr id="0" name=""/>
        <dsp:cNvSpPr/>
      </dsp:nvSpPr>
      <dsp:spPr>
        <a:xfrm rot="19500000">
          <a:off x="4511790" y="2228997"/>
          <a:ext cx="1697059" cy="61711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08004D-F499-5043-A57F-BC5F357AA4A1}">
      <dsp:nvSpPr>
        <dsp:cNvPr id="0" name=""/>
        <dsp:cNvSpPr/>
      </dsp:nvSpPr>
      <dsp:spPr>
        <a:xfrm>
          <a:off x="5026862" y="1228034"/>
          <a:ext cx="2057064" cy="16456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Financing Cash Flow</a:t>
          </a:r>
        </a:p>
      </dsp:txBody>
      <dsp:txXfrm>
        <a:off x="5075061" y="1276233"/>
        <a:ext cx="1960666" cy="1549253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DACD62-81C8-4833-8F49-CEF59BCD361E}">
      <dsp:nvSpPr>
        <dsp:cNvPr id="0" name=""/>
        <dsp:cNvSpPr/>
      </dsp:nvSpPr>
      <dsp:spPr>
        <a:xfrm>
          <a:off x="0" y="442939"/>
          <a:ext cx="2334326" cy="14005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Liquidity Ratios</a:t>
          </a:r>
          <a:endParaRPr lang="en-GB" sz="2900" kern="1200" dirty="0"/>
        </a:p>
      </dsp:txBody>
      <dsp:txXfrm>
        <a:off x="0" y="442939"/>
        <a:ext cx="2334326" cy="1400595"/>
      </dsp:txXfrm>
    </dsp:sp>
    <dsp:sp modelId="{EDFF5917-64F2-4543-BE08-DC97C3F565E5}">
      <dsp:nvSpPr>
        <dsp:cNvPr id="0" name=""/>
        <dsp:cNvSpPr/>
      </dsp:nvSpPr>
      <dsp:spPr>
        <a:xfrm>
          <a:off x="2567759" y="442939"/>
          <a:ext cx="2334326" cy="14005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Financial Leverage Ratios</a:t>
          </a:r>
          <a:endParaRPr lang="en-GB" sz="2900" kern="1200" dirty="0"/>
        </a:p>
      </dsp:txBody>
      <dsp:txXfrm>
        <a:off x="2567759" y="442939"/>
        <a:ext cx="2334326" cy="1400595"/>
      </dsp:txXfrm>
    </dsp:sp>
    <dsp:sp modelId="{7EB32A87-88BD-4EBF-98CE-64985748042D}">
      <dsp:nvSpPr>
        <dsp:cNvPr id="0" name=""/>
        <dsp:cNvSpPr/>
      </dsp:nvSpPr>
      <dsp:spPr>
        <a:xfrm>
          <a:off x="5135518" y="442939"/>
          <a:ext cx="2334326" cy="14005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Turnover Ratios</a:t>
          </a:r>
          <a:endParaRPr lang="en-GB" sz="2900" kern="1200" dirty="0"/>
        </a:p>
      </dsp:txBody>
      <dsp:txXfrm>
        <a:off x="5135518" y="442939"/>
        <a:ext cx="2334326" cy="1400595"/>
      </dsp:txXfrm>
    </dsp:sp>
    <dsp:sp modelId="{2076D58D-43F5-497F-A52A-6A5AE5D75F94}">
      <dsp:nvSpPr>
        <dsp:cNvPr id="0" name=""/>
        <dsp:cNvSpPr/>
      </dsp:nvSpPr>
      <dsp:spPr>
        <a:xfrm>
          <a:off x="1283879" y="2076967"/>
          <a:ext cx="2334326" cy="14005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Profitability Ratios</a:t>
          </a:r>
          <a:endParaRPr lang="en-GB" sz="2900" kern="1200" dirty="0"/>
        </a:p>
      </dsp:txBody>
      <dsp:txXfrm>
        <a:off x="1283879" y="2076967"/>
        <a:ext cx="2334326" cy="1400595"/>
      </dsp:txXfrm>
    </dsp:sp>
    <dsp:sp modelId="{1585F9F0-4DD6-45A0-A121-33D425ECCEDA}">
      <dsp:nvSpPr>
        <dsp:cNvPr id="0" name=""/>
        <dsp:cNvSpPr/>
      </dsp:nvSpPr>
      <dsp:spPr>
        <a:xfrm>
          <a:off x="3851638" y="2076967"/>
          <a:ext cx="2334326" cy="14005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Market Value Ratios</a:t>
          </a:r>
          <a:endParaRPr lang="en-GB" sz="2900" kern="1200" dirty="0"/>
        </a:p>
      </dsp:txBody>
      <dsp:txXfrm>
        <a:off x="3851638" y="2076967"/>
        <a:ext cx="2334326" cy="140059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CB4AA0-F6DB-471D-8FFB-65397487B0B1}">
      <dsp:nvSpPr>
        <dsp:cNvPr id="0" name=""/>
        <dsp:cNvSpPr/>
      </dsp:nvSpPr>
      <dsp:spPr>
        <a:xfrm>
          <a:off x="0" y="0"/>
          <a:ext cx="6857429" cy="1265251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/>
            <a:t>ROE is Affected by</a:t>
          </a:r>
        </a:p>
      </dsp:txBody>
      <dsp:txXfrm>
        <a:off x="0" y="0"/>
        <a:ext cx="6857429" cy="1265251"/>
      </dsp:txXfrm>
    </dsp:sp>
    <dsp:sp modelId="{DB721948-77FA-4ECF-8A67-BDE55D63592E}">
      <dsp:nvSpPr>
        <dsp:cNvPr id="0" name=""/>
        <dsp:cNvSpPr/>
      </dsp:nvSpPr>
      <dsp:spPr>
        <a:xfrm>
          <a:off x="3348" y="1265251"/>
          <a:ext cx="2283577" cy="26570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/>
            <a:t>Operating Efficiency</a:t>
          </a:r>
        </a:p>
      </dsp:txBody>
      <dsp:txXfrm>
        <a:off x="3348" y="1265251"/>
        <a:ext cx="2283577" cy="2657027"/>
      </dsp:txXfrm>
    </dsp:sp>
    <dsp:sp modelId="{9D747550-E20F-4823-B678-2D323CA2B05D}">
      <dsp:nvSpPr>
        <dsp:cNvPr id="0" name=""/>
        <dsp:cNvSpPr/>
      </dsp:nvSpPr>
      <dsp:spPr>
        <a:xfrm>
          <a:off x="2286925" y="1265251"/>
          <a:ext cx="2283577" cy="26570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/>
            <a:t>Asset Use Efficiency</a:t>
          </a:r>
        </a:p>
      </dsp:txBody>
      <dsp:txXfrm>
        <a:off x="2286925" y="1265251"/>
        <a:ext cx="2283577" cy="2657027"/>
      </dsp:txXfrm>
    </dsp:sp>
    <dsp:sp modelId="{03E0D088-808E-40BA-BD1C-40BDE7FA62B0}">
      <dsp:nvSpPr>
        <dsp:cNvPr id="0" name=""/>
        <dsp:cNvSpPr/>
      </dsp:nvSpPr>
      <dsp:spPr>
        <a:xfrm>
          <a:off x="4570503" y="1265251"/>
          <a:ext cx="2283577" cy="265702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/>
            <a:t>Financial Leverage</a:t>
          </a:r>
        </a:p>
      </dsp:txBody>
      <dsp:txXfrm>
        <a:off x="4570503" y="1265251"/>
        <a:ext cx="2283577" cy="2657027"/>
      </dsp:txXfrm>
    </dsp:sp>
    <dsp:sp modelId="{B2BC5D88-2FD1-447F-8A09-789ED6E79AD4}">
      <dsp:nvSpPr>
        <dsp:cNvPr id="0" name=""/>
        <dsp:cNvSpPr/>
      </dsp:nvSpPr>
      <dsp:spPr>
        <a:xfrm>
          <a:off x="0" y="3922278"/>
          <a:ext cx="6857429" cy="295225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A19F49-3FFC-4E7B-ADBB-F7C37D12A9DC}">
      <dsp:nvSpPr>
        <dsp:cNvPr id="0" name=""/>
        <dsp:cNvSpPr/>
      </dsp:nvSpPr>
      <dsp:spPr>
        <a:xfrm>
          <a:off x="2987938" y="0"/>
          <a:ext cx="4481907" cy="182172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2300" kern="1200" dirty="0">
            <a:solidFill>
              <a:schemeClr val="tx1"/>
            </a:solidFill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/>
            <a:t>Looks at the same ratio over a number of years</a:t>
          </a:r>
          <a:endParaRPr lang="en-GB" sz="2300" kern="1200" dirty="0"/>
        </a:p>
      </dsp:txBody>
      <dsp:txXfrm>
        <a:off x="2987938" y="227716"/>
        <a:ext cx="3798759" cy="1366296"/>
      </dsp:txXfrm>
    </dsp:sp>
    <dsp:sp modelId="{97877DB1-288E-4280-837B-257F6881391C}">
      <dsp:nvSpPr>
        <dsp:cNvPr id="0" name=""/>
        <dsp:cNvSpPr/>
      </dsp:nvSpPr>
      <dsp:spPr>
        <a:xfrm>
          <a:off x="0" y="467"/>
          <a:ext cx="2987938" cy="18217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/>
            <a:t>Time Trend Analysis</a:t>
          </a:r>
          <a:endParaRPr lang="en-GB" sz="3800" kern="1200" dirty="0"/>
        </a:p>
      </dsp:txBody>
      <dsp:txXfrm>
        <a:off x="88929" y="89396"/>
        <a:ext cx="2810080" cy="1643870"/>
      </dsp:txXfrm>
    </dsp:sp>
    <dsp:sp modelId="{F3F190E1-4122-44B9-9933-7E42DBFC8350}">
      <dsp:nvSpPr>
        <dsp:cNvPr id="0" name=""/>
        <dsp:cNvSpPr/>
      </dsp:nvSpPr>
      <dsp:spPr>
        <a:xfrm>
          <a:off x="2987938" y="2004368"/>
          <a:ext cx="4481907" cy="1821728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/>
            <a:t>Compares ratio with similar firms</a:t>
          </a:r>
          <a:endParaRPr lang="en-GB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/>
            <a:t>Companies in same industry (Check SIC Code)</a:t>
          </a:r>
          <a:endParaRPr lang="en-GB" sz="2300" kern="1200" dirty="0"/>
        </a:p>
      </dsp:txBody>
      <dsp:txXfrm>
        <a:off x="2987938" y="2232084"/>
        <a:ext cx="3798759" cy="1366296"/>
      </dsp:txXfrm>
    </dsp:sp>
    <dsp:sp modelId="{18E3D4D2-974D-4C46-865C-63692D6F3ED1}">
      <dsp:nvSpPr>
        <dsp:cNvPr id="0" name=""/>
        <dsp:cNvSpPr/>
      </dsp:nvSpPr>
      <dsp:spPr>
        <a:xfrm>
          <a:off x="0" y="2004368"/>
          <a:ext cx="2987938" cy="18217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/>
            <a:t>Peer Group Analysis</a:t>
          </a:r>
          <a:endParaRPr lang="en-GB" sz="3800" kern="1200" dirty="0"/>
        </a:p>
      </dsp:txBody>
      <dsp:txXfrm>
        <a:off x="88929" y="2093297"/>
        <a:ext cx="2810080" cy="164387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AF0866-FF13-4446-826E-BAEF15295B7A}">
      <dsp:nvSpPr>
        <dsp:cNvPr id="0" name=""/>
        <dsp:cNvSpPr/>
      </dsp:nvSpPr>
      <dsp:spPr>
        <a:xfrm rot="5400000">
          <a:off x="4377937" y="-1679564"/>
          <a:ext cx="972015" cy="457783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/>
            <a:t>Some companies operate in several industries</a:t>
          </a:r>
          <a:endParaRPr lang="en-GB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/>
            <a:t>Different Accounting Standards</a:t>
          </a:r>
          <a:endParaRPr lang="en-GB" sz="1600" kern="1200" dirty="0"/>
        </a:p>
      </dsp:txBody>
      <dsp:txXfrm rot="-5400000">
        <a:off x="2575029" y="170794"/>
        <a:ext cx="4530381" cy="877115"/>
      </dsp:txXfrm>
    </dsp:sp>
    <dsp:sp modelId="{F5C34D1C-8751-4DF5-B940-7A84B20A6D9A}">
      <dsp:nvSpPr>
        <dsp:cNvPr id="0" name=""/>
        <dsp:cNvSpPr/>
      </dsp:nvSpPr>
      <dsp:spPr>
        <a:xfrm>
          <a:off x="0" y="1840"/>
          <a:ext cx="2575029" cy="1215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Inappropriate Peers</a:t>
          </a:r>
          <a:endParaRPr lang="en-GB" sz="2800" kern="1200" dirty="0"/>
        </a:p>
      </dsp:txBody>
      <dsp:txXfrm>
        <a:off x="59312" y="61152"/>
        <a:ext cx="2456405" cy="1096395"/>
      </dsp:txXfrm>
    </dsp:sp>
    <dsp:sp modelId="{83C24804-4BDC-4329-806F-90C1AD293C16}">
      <dsp:nvSpPr>
        <dsp:cNvPr id="0" name=""/>
        <dsp:cNvSpPr/>
      </dsp:nvSpPr>
      <dsp:spPr>
        <a:xfrm rot="5400000">
          <a:off x="4377937" y="-403794"/>
          <a:ext cx="972015" cy="457783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/>
            <a:t>You may want to compare your firm with the best in the industry</a:t>
          </a:r>
          <a:endParaRPr lang="en-GB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/>
            <a:t>Choose similar firms at the top of the industry</a:t>
          </a:r>
          <a:endParaRPr lang="en-GB" sz="1600" kern="1200" dirty="0"/>
        </a:p>
      </dsp:txBody>
      <dsp:txXfrm rot="-5400000">
        <a:off x="2575029" y="1446564"/>
        <a:ext cx="4530381" cy="877115"/>
      </dsp:txXfrm>
    </dsp:sp>
    <dsp:sp modelId="{F25DE720-EAEB-40BA-95C4-D504DCCD5214}">
      <dsp:nvSpPr>
        <dsp:cNvPr id="0" name=""/>
        <dsp:cNvSpPr/>
      </dsp:nvSpPr>
      <dsp:spPr>
        <a:xfrm>
          <a:off x="0" y="1277611"/>
          <a:ext cx="2575029" cy="1215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Aspirant Analysis</a:t>
          </a:r>
          <a:endParaRPr lang="en-GB" sz="2800" kern="1200" dirty="0"/>
        </a:p>
      </dsp:txBody>
      <dsp:txXfrm>
        <a:off x="59312" y="1336923"/>
        <a:ext cx="2456405" cy="1096395"/>
      </dsp:txXfrm>
    </dsp:sp>
    <dsp:sp modelId="{AA224443-F56D-4E1D-9FFE-95E710862A89}">
      <dsp:nvSpPr>
        <dsp:cNvPr id="0" name=""/>
        <dsp:cNvSpPr/>
      </dsp:nvSpPr>
      <dsp:spPr>
        <a:xfrm rot="5400000">
          <a:off x="4377937" y="871976"/>
          <a:ext cx="972015" cy="457783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/>
            <a:t>Financial websites: Yahoo! Finance, Reuters, FT.Com, ADVFN.com, Motley Fool</a:t>
          </a:r>
          <a:endParaRPr lang="en-GB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/>
            <a:t>Company accounts: download from website</a:t>
          </a:r>
          <a:endParaRPr lang="en-GB" sz="1600" kern="1200" dirty="0"/>
        </a:p>
      </dsp:txBody>
      <dsp:txXfrm rot="-5400000">
        <a:off x="2575029" y="2722334"/>
        <a:ext cx="4530381" cy="877115"/>
      </dsp:txXfrm>
    </dsp:sp>
    <dsp:sp modelId="{FE90DFA7-6ACE-4530-96F4-1804F3300472}">
      <dsp:nvSpPr>
        <dsp:cNvPr id="0" name=""/>
        <dsp:cNvSpPr/>
      </dsp:nvSpPr>
      <dsp:spPr>
        <a:xfrm>
          <a:off x="0" y="2553382"/>
          <a:ext cx="2575029" cy="1215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Sources of Information</a:t>
          </a:r>
          <a:endParaRPr lang="en-GB" sz="2800" kern="1200" dirty="0"/>
        </a:p>
      </dsp:txBody>
      <dsp:txXfrm>
        <a:off x="59312" y="2612694"/>
        <a:ext cx="2456405" cy="109639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19F98B-5723-EE42-93B3-E3C3283DF7D5}">
      <dsp:nvSpPr>
        <dsp:cNvPr id="0" name=""/>
        <dsp:cNvSpPr/>
      </dsp:nvSpPr>
      <dsp:spPr>
        <a:xfrm>
          <a:off x="744" y="145603"/>
          <a:ext cx="2902148" cy="17412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Why do firms present three different accounting statements?</a:t>
          </a:r>
        </a:p>
      </dsp:txBody>
      <dsp:txXfrm>
        <a:off x="744" y="145603"/>
        <a:ext cx="2902148" cy="1741289"/>
      </dsp:txXfrm>
    </dsp:sp>
    <dsp:sp modelId="{CF7638E1-9E1C-754D-A2A1-9468D768E2F3}">
      <dsp:nvSpPr>
        <dsp:cNvPr id="0" name=""/>
        <dsp:cNvSpPr/>
      </dsp:nvSpPr>
      <dsp:spPr>
        <a:xfrm>
          <a:off x="3193107" y="145603"/>
          <a:ext cx="2902148" cy="17412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Why might accounting revenue and cost figures not be representative of actual cash flows?</a:t>
          </a:r>
        </a:p>
      </dsp:txBody>
      <dsp:txXfrm>
        <a:off x="3193107" y="145603"/>
        <a:ext cx="2902148" cy="1741289"/>
      </dsp:txXfrm>
    </dsp:sp>
    <dsp:sp modelId="{48B6692B-2168-214C-AE3D-253B2EFBBA20}">
      <dsp:nvSpPr>
        <dsp:cNvPr id="0" name=""/>
        <dsp:cNvSpPr/>
      </dsp:nvSpPr>
      <dsp:spPr>
        <a:xfrm>
          <a:off x="1596925" y="2177107"/>
          <a:ext cx="2902148" cy="17412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Why is the Du Pont identity a valuable tool for analysing firm performance?</a:t>
          </a:r>
        </a:p>
      </dsp:txBody>
      <dsp:txXfrm>
        <a:off x="1596925" y="2177107"/>
        <a:ext cx="2902148" cy="17412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858904-3CF2-4BDD-94AE-A1DFAEE25E9C}">
      <dsp:nvSpPr>
        <dsp:cNvPr id="0" name=""/>
        <dsp:cNvSpPr/>
      </dsp:nvSpPr>
      <dsp:spPr>
        <a:xfrm>
          <a:off x="0" y="552652"/>
          <a:ext cx="8382000" cy="93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D14A2E-5D1B-46C9-BB20-9CA99C4AE491}">
      <dsp:nvSpPr>
        <dsp:cNvPr id="0" name=""/>
        <dsp:cNvSpPr/>
      </dsp:nvSpPr>
      <dsp:spPr>
        <a:xfrm>
          <a:off x="419100" y="6532"/>
          <a:ext cx="5867400" cy="1092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1774" tIns="0" rIns="221774" bIns="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Statement of Financial Position</a:t>
          </a:r>
        </a:p>
      </dsp:txBody>
      <dsp:txXfrm>
        <a:off x="472419" y="59851"/>
        <a:ext cx="5760762" cy="985602"/>
      </dsp:txXfrm>
    </dsp:sp>
    <dsp:sp modelId="{6ACBDABC-28C5-4464-806A-D4A1EA3BEFD9}">
      <dsp:nvSpPr>
        <dsp:cNvPr id="0" name=""/>
        <dsp:cNvSpPr/>
      </dsp:nvSpPr>
      <dsp:spPr>
        <a:xfrm>
          <a:off x="0" y="2230972"/>
          <a:ext cx="8382000" cy="93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2199B2-6DF2-458A-A58F-AB16FD692067}">
      <dsp:nvSpPr>
        <dsp:cNvPr id="0" name=""/>
        <dsp:cNvSpPr/>
      </dsp:nvSpPr>
      <dsp:spPr>
        <a:xfrm>
          <a:off x="419100" y="1684852"/>
          <a:ext cx="5867400" cy="1092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1774" tIns="0" rIns="221774" bIns="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/>
            <a:t>The Income Statement</a:t>
          </a:r>
          <a:endParaRPr lang="en-GB" sz="3700" kern="1200" dirty="0"/>
        </a:p>
      </dsp:txBody>
      <dsp:txXfrm>
        <a:off x="472419" y="1738171"/>
        <a:ext cx="5760762" cy="985602"/>
      </dsp:txXfrm>
    </dsp:sp>
    <dsp:sp modelId="{B8C73F48-363E-4976-B32B-8D08149A5B95}">
      <dsp:nvSpPr>
        <dsp:cNvPr id="0" name=""/>
        <dsp:cNvSpPr/>
      </dsp:nvSpPr>
      <dsp:spPr>
        <a:xfrm>
          <a:off x="0" y="3909292"/>
          <a:ext cx="8382000" cy="93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95FAE7-0E1E-4765-A2DC-C18505E89501}">
      <dsp:nvSpPr>
        <dsp:cNvPr id="0" name=""/>
        <dsp:cNvSpPr/>
      </dsp:nvSpPr>
      <dsp:spPr>
        <a:xfrm>
          <a:off x="419100" y="3363172"/>
          <a:ext cx="5867400" cy="1092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1774" tIns="0" rIns="221774" bIns="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/>
            <a:t>Statement of Cash Flows</a:t>
          </a:r>
          <a:endParaRPr lang="en-GB" sz="3700" kern="1200" dirty="0"/>
        </a:p>
      </dsp:txBody>
      <dsp:txXfrm>
        <a:off x="472419" y="3416491"/>
        <a:ext cx="5760762" cy="9856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2B47DE-D4E4-42AD-BCAA-F52200A20F6D}">
      <dsp:nvSpPr>
        <dsp:cNvPr id="0" name=""/>
        <dsp:cNvSpPr/>
      </dsp:nvSpPr>
      <dsp:spPr>
        <a:xfrm>
          <a:off x="747294" y="1852"/>
          <a:ext cx="2917724" cy="17506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/>
            <a:t>Also known as 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/>
            <a:t>The Balance Sheet</a:t>
          </a:r>
          <a:endParaRPr lang="en-GB" sz="2600" kern="1200" dirty="0"/>
        </a:p>
      </dsp:txBody>
      <dsp:txXfrm>
        <a:off x="747294" y="1852"/>
        <a:ext cx="2917724" cy="1750634"/>
      </dsp:txXfrm>
    </dsp:sp>
    <dsp:sp modelId="{8FF33F14-D6A0-42AB-A7D0-B0964C5D65DD}">
      <dsp:nvSpPr>
        <dsp:cNvPr id="0" name=""/>
        <dsp:cNvSpPr/>
      </dsp:nvSpPr>
      <dsp:spPr>
        <a:xfrm>
          <a:off x="3956792" y="1852"/>
          <a:ext cx="2917724" cy="17506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Assets = 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Liabilities + Shareholders’ equity</a:t>
          </a:r>
          <a:endParaRPr lang="en-GB" sz="2600" kern="1200" dirty="0"/>
        </a:p>
      </dsp:txBody>
      <dsp:txXfrm>
        <a:off x="3956792" y="1852"/>
        <a:ext cx="2917724" cy="1750634"/>
      </dsp:txXfrm>
    </dsp:sp>
    <dsp:sp modelId="{32157604-478A-49E1-9345-298832E9FEE7}">
      <dsp:nvSpPr>
        <dsp:cNvPr id="0" name=""/>
        <dsp:cNvSpPr/>
      </dsp:nvSpPr>
      <dsp:spPr>
        <a:xfrm>
          <a:off x="747294" y="2044260"/>
          <a:ext cx="2917724" cy="17506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/>
            <a:t>Assets represent investments made by company</a:t>
          </a:r>
          <a:endParaRPr lang="en-GB" sz="2600" kern="1200" dirty="0"/>
        </a:p>
      </dsp:txBody>
      <dsp:txXfrm>
        <a:off x="747294" y="2044260"/>
        <a:ext cx="2917724" cy="1750634"/>
      </dsp:txXfrm>
    </dsp:sp>
    <dsp:sp modelId="{356FAF41-7BD6-4424-B393-077F1728E84A}">
      <dsp:nvSpPr>
        <dsp:cNvPr id="0" name=""/>
        <dsp:cNvSpPr/>
      </dsp:nvSpPr>
      <dsp:spPr>
        <a:xfrm>
          <a:off x="3956792" y="2044260"/>
          <a:ext cx="2917724" cy="17506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/>
            <a:t>Liabilities and Equity represent how investments are financed</a:t>
          </a:r>
          <a:endParaRPr lang="en-GB" sz="2600" kern="1200" dirty="0"/>
        </a:p>
      </dsp:txBody>
      <dsp:txXfrm>
        <a:off x="3956792" y="2044260"/>
        <a:ext cx="2917724" cy="17506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732382-21A4-4A27-8AD9-F40C793DBB76}">
      <dsp:nvSpPr>
        <dsp:cNvPr id="0" name=""/>
        <dsp:cNvSpPr/>
      </dsp:nvSpPr>
      <dsp:spPr>
        <a:xfrm>
          <a:off x="1732534" y="2756"/>
          <a:ext cx="1556314" cy="15563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effectLst/>
            </a:rPr>
            <a:t>Liabilities</a:t>
          </a:r>
          <a:endParaRPr lang="en-GB" sz="2000" kern="1200" dirty="0">
            <a:effectLst/>
          </a:endParaRPr>
        </a:p>
      </dsp:txBody>
      <dsp:txXfrm>
        <a:off x="1960451" y="230673"/>
        <a:ext cx="1100480" cy="1100480"/>
      </dsp:txXfrm>
    </dsp:sp>
    <dsp:sp modelId="{92D4D975-DA8F-40C0-A60C-2C613181D820}">
      <dsp:nvSpPr>
        <dsp:cNvPr id="0" name=""/>
        <dsp:cNvSpPr/>
      </dsp:nvSpPr>
      <dsp:spPr>
        <a:xfrm>
          <a:off x="2059360" y="1685443"/>
          <a:ext cx="902662" cy="902662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2179008" y="2030621"/>
        <a:ext cx="663366" cy="212306"/>
      </dsp:txXfrm>
    </dsp:sp>
    <dsp:sp modelId="{0721CD2E-F3E0-4562-8DB4-2107D59BE144}">
      <dsp:nvSpPr>
        <dsp:cNvPr id="0" name=""/>
        <dsp:cNvSpPr/>
      </dsp:nvSpPr>
      <dsp:spPr>
        <a:xfrm>
          <a:off x="1732534" y="2714478"/>
          <a:ext cx="1556314" cy="15563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effectLst/>
            </a:rPr>
            <a:t>Equity</a:t>
          </a:r>
          <a:endParaRPr lang="en-GB" sz="2000" kern="1200" dirty="0">
            <a:effectLst/>
          </a:endParaRPr>
        </a:p>
      </dsp:txBody>
      <dsp:txXfrm>
        <a:off x="1960451" y="2942395"/>
        <a:ext cx="1100480" cy="1100480"/>
      </dsp:txXfrm>
    </dsp:sp>
    <dsp:sp modelId="{C2CC0004-AD3F-439C-9245-87C95026AFBC}">
      <dsp:nvSpPr>
        <dsp:cNvPr id="0" name=""/>
        <dsp:cNvSpPr/>
      </dsp:nvSpPr>
      <dsp:spPr>
        <a:xfrm>
          <a:off x="3522295" y="1847300"/>
          <a:ext cx="494907" cy="5789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3522295" y="1963090"/>
        <a:ext cx="346435" cy="347368"/>
      </dsp:txXfrm>
    </dsp:sp>
    <dsp:sp modelId="{C5339A42-9B43-44C3-8C9F-54A444CAC997}">
      <dsp:nvSpPr>
        <dsp:cNvPr id="0" name=""/>
        <dsp:cNvSpPr/>
      </dsp:nvSpPr>
      <dsp:spPr>
        <a:xfrm>
          <a:off x="4222637" y="580460"/>
          <a:ext cx="3112628" cy="31126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/>
            <a:t>Assets</a:t>
          </a:r>
        </a:p>
      </dsp:txBody>
      <dsp:txXfrm>
        <a:off x="4678471" y="1036294"/>
        <a:ext cx="2200960" cy="22009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D2F775-3BFA-4DB7-A6EC-BF070ABC91A8}">
      <dsp:nvSpPr>
        <dsp:cNvPr id="0" name=""/>
        <dsp:cNvSpPr/>
      </dsp:nvSpPr>
      <dsp:spPr>
        <a:xfrm>
          <a:off x="1275404" y="133143"/>
          <a:ext cx="4691028" cy="17601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/>
            <a:t>Net Working Capital </a:t>
          </a:r>
          <a:r>
            <a:rPr lang="en-GB" sz="2400" kern="1200"/>
            <a:t>= 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Current Assets - Current Liabilities</a:t>
          </a:r>
          <a:endParaRPr lang="en-GB" sz="2400" kern="1200" dirty="0"/>
        </a:p>
      </dsp:txBody>
      <dsp:txXfrm>
        <a:off x="1275404" y="133143"/>
        <a:ext cx="4691028" cy="1760114"/>
      </dsp:txXfrm>
    </dsp:sp>
    <dsp:sp modelId="{D4E36EBB-BC9C-4F21-846D-FC529E5BF4AC}">
      <dsp:nvSpPr>
        <dsp:cNvPr id="0" name=""/>
        <dsp:cNvSpPr/>
      </dsp:nvSpPr>
      <dsp:spPr>
        <a:xfrm>
          <a:off x="667710" y="2056511"/>
          <a:ext cx="2933524" cy="17601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It is important to ensure that net working capital is </a:t>
          </a:r>
          <a:r>
            <a:rPr lang="en-GB" sz="2400" b="1" kern="1200"/>
            <a:t>positive</a:t>
          </a:r>
          <a:endParaRPr lang="en-GB" sz="2400" b="1" kern="1200" dirty="0"/>
        </a:p>
      </dsp:txBody>
      <dsp:txXfrm>
        <a:off x="667710" y="2056511"/>
        <a:ext cx="2933524" cy="1760114"/>
      </dsp:txXfrm>
    </dsp:sp>
    <dsp:sp modelId="{DB5132EE-FEEB-43E9-A388-DC11B65D7065}">
      <dsp:nvSpPr>
        <dsp:cNvPr id="0" name=""/>
        <dsp:cNvSpPr/>
      </dsp:nvSpPr>
      <dsp:spPr>
        <a:xfrm>
          <a:off x="3950705" y="2056511"/>
          <a:ext cx="2933524" cy="17601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Positive net working capital means that </a:t>
          </a:r>
          <a:r>
            <a:rPr lang="en-GB" sz="2400" b="1" kern="1200"/>
            <a:t>enough cash </a:t>
          </a:r>
          <a:r>
            <a:rPr lang="en-GB" sz="2400" kern="1200"/>
            <a:t>will be available to pay off liabilities arising</a:t>
          </a:r>
          <a:endParaRPr lang="en-GB" sz="2400" kern="1200" dirty="0"/>
        </a:p>
      </dsp:txBody>
      <dsp:txXfrm>
        <a:off x="3950705" y="2056511"/>
        <a:ext cx="2933524" cy="176011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07F85C-AEEA-40A7-88E7-BC8D46478864}">
      <dsp:nvSpPr>
        <dsp:cNvPr id="0" name=""/>
        <dsp:cNvSpPr/>
      </dsp:nvSpPr>
      <dsp:spPr>
        <a:xfrm>
          <a:off x="33" y="2944"/>
          <a:ext cx="3204642" cy="12818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1" kern="1200"/>
            <a:t>Book Value</a:t>
          </a:r>
          <a:endParaRPr lang="en-GB" sz="3200" b="1" kern="1200" dirty="0"/>
        </a:p>
      </dsp:txBody>
      <dsp:txXfrm>
        <a:off x="33" y="2944"/>
        <a:ext cx="3204642" cy="1281856"/>
      </dsp:txXfrm>
    </dsp:sp>
    <dsp:sp modelId="{94251758-2454-4367-B540-FFF99AA05088}">
      <dsp:nvSpPr>
        <dsp:cNvPr id="0" name=""/>
        <dsp:cNvSpPr/>
      </dsp:nvSpPr>
      <dsp:spPr>
        <a:xfrm>
          <a:off x="33" y="1284801"/>
          <a:ext cx="3204642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000" kern="1200"/>
            <a:t>Accounting Figures drawn from Accounting Standards</a:t>
          </a:r>
          <a:endParaRPr lang="en-GB" sz="3000" kern="1200" dirty="0"/>
        </a:p>
      </dsp:txBody>
      <dsp:txXfrm>
        <a:off x="33" y="1284801"/>
        <a:ext cx="3204642" cy="2854800"/>
      </dsp:txXfrm>
    </dsp:sp>
    <dsp:sp modelId="{6E1930F9-309B-42CE-83DD-865A4E4A0EDF}">
      <dsp:nvSpPr>
        <dsp:cNvPr id="0" name=""/>
        <dsp:cNvSpPr/>
      </dsp:nvSpPr>
      <dsp:spPr>
        <a:xfrm>
          <a:off x="3653325" y="2944"/>
          <a:ext cx="3204642" cy="12818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1" kern="1200"/>
            <a:t>Market Value</a:t>
          </a:r>
          <a:endParaRPr lang="en-GB" sz="3200" b="1" kern="1200" dirty="0"/>
        </a:p>
      </dsp:txBody>
      <dsp:txXfrm>
        <a:off x="3653325" y="2944"/>
        <a:ext cx="3204642" cy="1281856"/>
      </dsp:txXfrm>
    </dsp:sp>
    <dsp:sp modelId="{2D6BECB3-EE59-4133-9DA5-67E8317DAF9F}">
      <dsp:nvSpPr>
        <dsp:cNvPr id="0" name=""/>
        <dsp:cNvSpPr/>
      </dsp:nvSpPr>
      <dsp:spPr>
        <a:xfrm>
          <a:off x="3653325" y="1284801"/>
          <a:ext cx="3204642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000" kern="1200"/>
            <a:t>Value based on prices or market valuations</a:t>
          </a:r>
          <a:endParaRPr lang="en-GB" sz="3000" kern="1200" dirty="0"/>
        </a:p>
      </dsp:txBody>
      <dsp:txXfrm>
        <a:off x="3653325" y="1284801"/>
        <a:ext cx="3204642" cy="28548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6539DE-B175-421D-94BE-E37D19E09FFE}">
      <dsp:nvSpPr>
        <dsp:cNvPr id="0" name=""/>
        <dsp:cNvSpPr/>
      </dsp:nvSpPr>
      <dsp:spPr>
        <a:xfrm>
          <a:off x="1141072" y="318"/>
          <a:ext cx="1863737" cy="1863737"/>
        </a:xfrm>
        <a:prstGeom prst="ellipse">
          <a:avLst/>
        </a:prstGeom>
        <a:noFill/>
        <a:ln>
          <a:solidFill>
            <a:schemeClr val="tx2">
              <a:lumMod val="60000"/>
              <a:lumOff val="40000"/>
            </a:schemeClr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ysClr val="windowText" lastClr="000000"/>
              </a:solidFill>
            </a:rPr>
            <a:t>Revenues</a:t>
          </a:r>
        </a:p>
      </dsp:txBody>
      <dsp:txXfrm>
        <a:off x="1414010" y="273256"/>
        <a:ext cx="1317861" cy="1317861"/>
      </dsp:txXfrm>
    </dsp:sp>
    <dsp:sp modelId="{1506BEA1-B55C-4464-ADA9-CA5D936A30D9}">
      <dsp:nvSpPr>
        <dsp:cNvPr id="0" name=""/>
        <dsp:cNvSpPr/>
      </dsp:nvSpPr>
      <dsp:spPr>
        <a:xfrm>
          <a:off x="1532457" y="2015391"/>
          <a:ext cx="1080967" cy="1080967"/>
        </a:xfrm>
        <a:prstGeom prst="mathMinus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1675739" y="2428753"/>
        <a:ext cx="794403" cy="254243"/>
      </dsp:txXfrm>
    </dsp:sp>
    <dsp:sp modelId="{0093A18F-A5E5-47A5-A20F-92EA01F99EDE}">
      <dsp:nvSpPr>
        <dsp:cNvPr id="0" name=""/>
        <dsp:cNvSpPr/>
      </dsp:nvSpPr>
      <dsp:spPr>
        <a:xfrm>
          <a:off x="1141072" y="3247694"/>
          <a:ext cx="1863737" cy="1863737"/>
        </a:xfrm>
        <a:prstGeom prst="ellipse">
          <a:avLst/>
        </a:prstGeom>
        <a:noFill/>
        <a:ln>
          <a:solidFill>
            <a:schemeClr val="tx2">
              <a:lumMod val="60000"/>
              <a:lumOff val="40000"/>
            </a:schemeClr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>
              <a:solidFill>
                <a:sysClr val="windowText" lastClr="000000"/>
              </a:solidFill>
            </a:rPr>
            <a:t>Expenses</a:t>
          </a:r>
        </a:p>
      </dsp:txBody>
      <dsp:txXfrm>
        <a:off x="1414010" y="3520632"/>
        <a:ext cx="1317861" cy="1317861"/>
      </dsp:txXfrm>
    </dsp:sp>
    <dsp:sp modelId="{967162C3-A22C-4560-89A7-D884FD3E4FAE}">
      <dsp:nvSpPr>
        <dsp:cNvPr id="0" name=""/>
        <dsp:cNvSpPr/>
      </dsp:nvSpPr>
      <dsp:spPr>
        <a:xfrm>
          <a:off x="3284370" y="2209219"/>
          <a:ext cx="592668" cy="6933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/>
        </a:p>
      </dsp:txBody>
      <dsp:txXfrm>
        <a:off x="3284370" y="2347881"/>
        <a:ext cx="414868" cy="415986"/>
      </dsp:txXfrm>
    </dsp:sp>
    <dsp:sp modelId="{FDF54A76-5918-44DC-8218-CF5BB6FB7F37}">
      <dsp:nvSpPr>
        <dsp:cNvPr id="0" name=""/>
        <dsp:cNvSpPr/>
      </dsp:nvSpPr>
      <dsp:spPr>
        <a:xfrm>
          <a:off x="4123052" y="692137"/>
          <a:ext cx="3727474" cy="3727474"/>
        </a:xfrm>
        <a:prstGeom prst="ellipse">
          <a:avLst/>
        </a:prstGeom>
        <a:solidFill>
          <a:schemeClr val="accent1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4930" tIns="74930" rIns="74930" bIns="7493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900" kern="1200" dirty="0">
              <a:solidFill>
                <a:schemeClr val="bg1"/>
              </a:solidFill>
            </a:rPr>
            <a:t>Net Income</a:t>
          </a:r>
        </a:p>
      </dsp:txBody>
      <dsp:txXfrm>
        <a:off x="4668928" y="1238013"/>
        <a:ext cx="2635722" cy="263572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7114A-5F9F-4BF2-9DBA-06651265101D}">
      <dsp:nvSpPr>
        <dsp:cNvPr id="0" name=""/>
        <dsp:cNvSpPr/>
      </dsp:nvSpPr>
      <dsp:spPr>
        <a:xfrm>
          <a:off x="0" y="0"/>
          <a:ext cx="7124955" cy="1206610"/>
        </a:xfrm>
        <a:prstGeom prst="rect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/>
            <a:t>Three Important Considerations</a:t>
          </a:r>
        </a:p>
      </dsp:txBody>
      <dsp:txXfrm>
        <a:off x="0" y="0"/>
        <a:ext cx="7124955" cy="1206610"/>
      </dsp:txXfrm>
    </dsp:sp>
    <dsp:sp modelId="{A23228E3-3BAC-478B-83E6-EEE6841D8D88}">
      <dsp:nvSpPr>
        <dsp:cNvPr id="0" name=""/>
        <dsp:cNvSpPr/>
      </dsp:nvSpPr>
      <dsp:spPr>
        <a:xfrm>
          <a:off x="3478" y="1206610"/>
          <a:ext cx="2372665" cy="2533882"/>
        </a:xfrm>
        <a:prstGeom prst="rect">
          <a:avLst/>
        </a:prstGeom>
        <a:solidFill>
          <a:schemeClr val="accent1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Non-cash Items</a:t>
          </a:r>
        </a:p>
      </dsp:txBody>
      <dsp:txXfrm>
        <a:off x="3478" y="1206610"/>
        <a:ext cx="2372665" cy="2533882"/>
      </dsp:txXfrm>
    </dsp:sp>
    <dsp:sp modelId="{D5BA647B-A85A-4BD1-8060-E827B54E7AF1}">
      <dsp:nvSpPr>
        <dsp:cNvPr id="0" name=""/>
        <dsp:cNvSpPr/>
      </dsp:nvSpPr>
      <dsp:spPr>
        <a:xfrm>
          <a:off x="2376144" y="1206610"/>
          <a:ext cx="2372665" cy="2533882"/>
        </a:xfrm>
        <a:prstGeom prst="rect">
          <a:avLst/>
        </a:prstGeom>
        <a:solidFill>
          <a:schemeClr val="accent1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Time</a:t>
          </a:r>
        </a:p>
      </dsp:txBody>
      <dsp:txXfrm>
        <a:off x="2376144" y="1206610"/>
        <a:ext cx="2372665" cy="2533882"/>
      </dsp:txXfrm>
    </dsp:sp>
    <dsp:sp modelId="{E4005992-E5FE-43EE-9845-DCEF545F96D4}">
      <dsp:nvSpPr>
        <dsp:cNvPr id="0" name=""/>
        <dsp:cNvSpPr/>
      </dsp:nvSpPr>
      <dsp:spPr>
        <a:xfrm>
          <a:off x="4748810" y="1206610"/>
          <a:ext cx="2372665" cy="2533882"/>
        </a:xfrm>
        <a:prstGeom prst="rect">
          <a:avLst/>
        </a:prstGeom>
        <a:solidFill>
          <a:schemeClr val="accent1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800" kern="1200" dirty="0">
              <a:solidFill>
                <a:schemeClr val="tx1"/>
              </a:solidFill>
            </a:rPr>
            <a:t>Costs</a:t>
          </a:r>
        </a:p>
      </dsp:txBody>
      <dsp:txXfrm>
        <a:off x="4748810" y="1206610"/>
        <a:ext cx="2372665" cy="2533882"/>
      </dsp:txXfrm>
    </dsp:sp>
    <dsp:sp modelId="{ACF1F068-D4E1-409E-B2F2-B20D93DE14CC}">
      <dsp:nvSpPr>
        <dsp:cNvPr id="0" name=""/>
        <dsp:cNvSpPr/>
      </dsp:nvSpPr>
      <dsp:spPr>
        <a:xfrm>
          <a:off x="0" y="3740492"/>
          <a:ext cx="7124955" cy="281542"/>
        </a:xfrm>
        <a:prstGeom prst="rect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1EC6D1-487E-436B-BEEA-E3F4F4A404A9}">
      <dsp:nvSpPr>
        <dsp:cNvPr id="0" name=""/>
        <dsp:cNvSpPr/>
      </dsp:nvSpPr>
      <dsp:spPr>
        <a:xfrm>
          <a:off x="0" y="169760"/>
          <a:ext cx="7540487" cy="702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/>
            <a:t>Average Tax Rates</a:t>
          </a:r>
          <a:endParaRPr lang="en-GB" sz="3000" kern="1200" dirty="0"/>
        </a:p>
      </dsp:txBody>
      <dsp:txXfrm>
        <a:off x="34269" y="204029"/>
        <a:ext cx="7471949" cy="633462"/>
      </dsp:txXfrm>
    </dsp:sp>
    <dsp:sp modelId="{3F93772D-2CB2-4CC6-8604-0B844E24A43C}">
      <dsp:nvSpPr>
        <dsp:cNvPr id="0" name=""/>
        <dsp:cNvSpPr/>
      </dsp:nvSpPr>
      <dsp:spPr>
        <a:xfrm>
          <a:off x="0" y="871760"/>
          <a:ext cx="7540487" cy="1055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941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 dirty="0"/>
            <a:t>This is the percentage of income that is paid in taxes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 dirty="0"/>
            <a:t>Average Tax Rate is the tax bill divided by your taxable income</a:t>
          </a:r>
        </a:p>
      </dsp:txBody>
      <dsp:txXfrm>
        <a:off x="0" y="871760"/>
        <a:ext cx="7540487" cy="1055700"/>
      </dsp:txXfrm>
    </dsp:sp>
    <dsp:sp modelId="{240A75EF-6B6D-4024-980B-EB7AE907C9C1}">
      <dsp:nvSpPr>
        <dsp:cNvPr id="0" name=""/>
        <dsp:cNvSpPr/>
      </dsp:nvSpPr>
      <dsp:spPr>
        <a:xfrm>
          <a:off x="0" y="1927461"/>
          <a:ext cx="7540487" cy="702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/>
            <a:t>Marginal Tax Rate</a:t>
          </a:r>
          <a:endParaRPr lang="en-GB" sz="3000" kern="1200" dirty="0"/>
        </a:p>
      </dsp:txBody>
      <dsp:txXfrm>
        <a:off x="34269" y="1961730"/>
        <a:ext cx="7471949" cy="633462"/>
      </dsp:txXfrm>
    </dsp:sp>
    <dsp:sp modelId="{138AC049-C5EC-4C3E-9C10-DDEE72E33ED3}">
      <dsp:nvSpPr>
        <dsp:cNvPr id="0" name=""/>
        <dsp:cNvSpPr/>
      </dsp:nvSpPr>
      <dsp:spPr>
        <a:xfrm>
          <a:off x="0" y="2629461"/>
          <a:ext cx="7540487" cy="1676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941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 dirty="0"/>
            <a:t>The tax you would pay if you earn one more unit of currency 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300" kern="1200" dirty="0"/>
            <a:t>Use this rate in any investment analysis because it is the rate that you would be taxed on any additional income</a:t>
          </a:r>
        </a:p>
      </dsp:txBody>
      <dsp:txXfrm>
        <a:off x="0" y="2629461"/>
        <a:ext cx="7540487" cy="16767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#5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#7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#4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145" cy="462721"/>
          </a:xfrm>
          <a:prstGeom prst="rect">
            <a:avLst/>
          </a:prstGeom>
        </p:spPr>
        <p:txBody>
          <a:bodyPr vert="horz" lIns="87304" tIns="43652" rIns="87304" bIns="43652" rtlCol="0"/>
          <a:lstStyle>
            <a:lvl1pPr algn="l">
              <a:defRPr sz="11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734" y="0"/>
            <a:ext cx="3038145" cy="462721"/>
          </a:xfrm>
          <a:prstGeom prst="rect">
            <a:avLst/>
          </a:prstGeom>
        </p:spPr>
        <p:txBody>
          <a:bodyPr vert="horz" lIns="87304" tIns="43652" rIns="87304" bIns="43652" rtlCol="0"/>
          <a:lstStyle>
            <a:lvl1pPr algn="r">
              <a:defRPr sz="1100"/>
            </a:lvl1pPr>
          </a:lstStyle>
          <a:p>
            <a:fld id="{7CF79C4C-9A95-4F23-B503-12D2C6F00E19}" type="datetimeFigureOut">
              <a:rPr lang="en-US" smtClean="0"/>
              <a:t>8/31/2021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773355"/>
            <a:ext cx="3038145" cy="462720"/>
          </a:xfrm>
          <a:prstGeom prst="rect">
            <a:avLst/>
          </a:prstGeom>
        </p:spPr>
        <p:txBody>
          <a:bodyPr vert="horz" lIns="87304" tIns="43652" rIns="87304" bIns="43652" rtlCol="0" anchor="b"/>
          <a:lstStyle>
            <a:lvl1pPr algn="l">
              <a:defRPr sz="11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734" y="8773355"/>
            <a:ext cx="3038145" cy="462720"/>
          </a:xfrm>
          <a:prstGeom prst="rect">
            <a:avLst/>
          </a:prstGeom>
        </p:spPr>
        <p:txBody>
          <a:bodyPr vert="horz" lIns="87304" tIns="43652" rIns="87304" bIns="43652" rtlCol="0" anchor="b"/>
          <a:lstStyle>
            <a:lvl1pPr algn="r">
              <a:defRPr sz="1100"/>
            </a:lvl1pPr>
          </a:lstStyle>
          <a:p>
            <a:fld id="{9BEDD28F-82A9-4FAE-8C69-E41F27D67B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8477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3407"/>
          </a:xfrm>
          <a:prstGeom prst="rect">
            <a:avLst/>
          </a:prstGeom>
        </p:spPr>
        <p:txBody>
          <a:bodyPr vert="horz" lIns="92290" tIns="46144" rIns="92290" bIns="4614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2"/>
            <a:ext cx="3037840" cy="463407"/>
          </a:xfrm>
          <a:prstGeom prst="rect">
            <a:avLst/>
          </a:prstGeom>
        </p:spPr>
        <p:txBody>
          <a:bodyPr vert="horz" lIns="92290" tIns="46144" rIns="92290" bIns="46144" rtlCol="0"/>
          <a:lstStyle>
            <a:lvl1pPr algn="r">
              <a:defRPr sz="1200"/>
            </a:lvl1pPr>
          </a:lstStyle>
          <a:p>
            <a:fld id="{2BE65169-DB50-4446-8324-0D580DBE95C4}" type="datetimeFigureOut">
              <a:rPr lang="en-US" smtClean="0"/>
              <a:t>8/31/2021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1154113"/>
            <a:ext cx="4152900" cy="31162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90" tIns="46144" rIns="92290" bIns="4614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44862"/>
            <a:ext cx="5608320" cy="3636705"/>
          </a:xfrm>
          <a:prstGeom prst="rect">
            <a:avLst/>
          </a:prstGeom>
        </p:spPr>
        <p:txBody>
          <a:bodyPr vert="horz" lIns="92290" tIns="46144" rIns="92290" bIns="4614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37840" cy="463406"/>
          </a:xfrm>
          <a:prstGeom prst="rect">
            <a:avLst/>
          </a:prstGeom>
        </p:spPr>
        <p:txBody>
          <a:bodyPr vert="horz" lIns="92290" tIns="46144" rIns="92290" bIns="4614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9"/>
            <a:ext cx="3037840" cy="463406"/>
          </a:xfrm>
          <a:prstGeom prst="rect">
            <a:avLst/>
          </a:prstGeom>
        </p:spPr>
        <p:txBody>
          <a:bodyPr vert="horz" lIns="92290" tIns="46144" rIns="92290" bIns="46144" rtlCol="0" anchor="b"/>
          <a:lstStyle>
            <a:lvl1pPr algn="r">
              <a:defRPr sz="1200"/>
            </a:lvl1pPr>
          </a:lstStyle>
          <a:p>
            <a:fld id="{30DC0D4C-FD52-4CA4-A998-31C73A5A5B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821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 userDrawn="1"/>
        </p:nvGrpSpPr>
        <p:grpSpPr>
          <a:xfrm>
            <a:off x="331115" y="2099014"/>
            <a:ext cx="3863458" cy="3863458"/>
            <a:chOff x="331115" y="2099014"/>
            <a:chExt cx="3863458" cy="386345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9DDEA9-6897-2B48-BA6A-9075880AA615}"/>
                </a:ext>
              </a:extLst>
            </p:cNvPr>
            <p:cNvSpPr/>
            <p:nvPr userDrawn="1"/>
          </p:nvSpPr>
          <p:spPr>
            <a:xfrm>
              <a:off x="331115" y="2099014"/>
              <a:ext cx="3863458" cy="386345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8475"/>
              <a:ext cx="2793799" cy="2792652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C86C884-D766-9149-B40E-B86A943DE6D1}"/>
              </a:ext>
            </a:extLst>
          </p:cNvPr>
          <p:cNvCxnSpPr>
            <a:cxnSpLocks/>
          </p:cNvCxnSpPr>
          <p:nvPr userDrawn="1"/>
        </p:nvCxnSpPr>
        <p:spPr>
          <a:xfrm>
            <a:off x="713232" y="4919472"/>
            <a:ext cx="253288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32"/>
          <p:cNvSpPr>
            <a:spLocks noGrp="1"/>
          </p:cNvSpPr>
          <p:nvPr>
            <p:ph type="body" sz="quarter" idx="10" hasCustomPrompt="1"/>
          </p:nvPr>
        </p:nvSpPr>
        <p:spPr>
          <a:xfrm>
            <a:off x="621792" y="5001215"/>
            <a:ext cx="2843058" cy="576185"/>
          </a:xfrm>
        </p:spPr>
        <p:txBody>
          <a:bodyPr/>
          <a:lstStyle>
            <a:lvl1pPr>
              <a:spcBef>
                <a:spcPts val="0"/>
              </a:spcBef>
              <a:defRPr sz="1100" b="1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Fundamentals of Corporate Finance, 4e </a:t>
            </a:r>
          </a:p>
          <a:p>
            <a:pPr lvl="0"/>
            <a:r>
              <a:rPr lang="en-US" dirty="0"/>
              <a:t>by David Hillier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8A1600F-0570-410C-9F95-5DDBAF63CC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17" y="328239"/>
            <a:ext cx="911679" cy="91167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E58448A-1EBE-41B2-B940-5B338FAA80A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7734" y="472527"/>
            <a:ext cx="3587614" cy="1898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9329A6-515D-4EA0-BC77-C5BDCA9CFE5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064665" y="895528"/>
            <a:ext cx="3793752" cy="509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364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45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te Conten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BD6B082-7C10-BA4E-BE12-3A2FD5AE08EF}"/>
              </a:ext>
            </a:extLst>
          </p:cNvPr>
          <p:cNvGrpSpPr/>
          <p:nvPr userDrawn="1"/>
        </p:nvGrpSpPr>
        <p:grpSpPr>
          <a:xfrm>
            <a:off x="6635067" y="0"/>
            <a:ext cx="2508933" cy="6367263"/>
            <a:chOff x="3491346" y="0"/>
            <a:chExt cx="2508933" cy="6367263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A3EC593-DC20-9346-9776-FBA0FABCCDA5}"/>
                </a:ext>
              </a:extLst>
            </p:cNvPr>
            <p:cNvSpPr/>
            <p:nvPr/>
          </p:nvSpPr>
          <p:spPr>
            <a:xfrm rot="10800000">
              <a:off x="5468761" y="1352709"/>
              <a:ext cx="531517" cy="1821241"/>
            </a:xfrm>
            <a:custGeom>
              <a:avLst/>
              <a:gdLst>
                <a:gd name="connsiteX0" fmla="*/ 0 w 531517"/>
                <a:gd name="connsiteY0" fmla="*/ 1821241 h 1821241"/>
                <a:gd name="connsiteX1" fmla="*/ 0 w 531517"/>
                <a:gd name="connsiteY1" fmla="*/ 0 h 1821241"/>
                <a:gd name="connsiteX2" fmla="*/ 531517 w 531517"/>
                <a:gd name="connsiteY2" fmla="*/ 672400 h 1821241"/>
                <a:gd name="connsiteX3" fmla="*/ 0 w 531517"/>
                <a:gd name="connsiteY3" fmla="*/ 1821241 h 182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17" h="1821241">
                  <a:moveTo>
                    <a:pt x="0" y="1821241"/>
                  </a:moveTo>
                  <a:lnTo>
                    <a:pt x="0" y="0"/>
                  </a:lnTo>
                  <a:lnTo>
                    <a:pt x="531517" y="672400"/>
                  </a:lnTo>
                  <a:lnTo>
                    <a:pt x="0" y="1821241"/>
                  </a:lnTo>
                  <a:close/>
                </a:path>
              </a:pathLst>
            </a:custGeom>
            <a:solidFill>
              <a:srgbClr val="9F2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ED31C323-8E84-A946-A27D-2777E3E0BE45}"/>
                </a:ext>
              </a:extLst>
            </p:cNvPr>
            <p:cNvSpPr/>
            <p:nvPr/>
          </p:nvSpPr>
          <p:spPr>
            <a:xfrm rot="10800000">
              <a:off x="3491346" y="0"/>
              <a:ext cx="2508932" cy="2501550"/>
            </a:xfrm>
            <a:custGeom>
              <a:avLst/>
              <a:gdLst>
                <a:gd name="connsiteX0" fmla="*/ 2508932 w 2508932"/>
                <a:gd name="connsiteY0" fmla="*/ 2501550 h 2501550"/>
                <a:gd name="connsiteX1" fmla="*/ 0 w 2508932"/>
                <a:gd name="connsiteY1" fmla="*/ 2501550 h 2501550"/>
                <a:gd name="connsiteX2" fmla="*/ 0 w 2508932"/>
                <a:gd name="connsiteY2" fmla="*/ 1148841 h 2501550"/>
                <a:gd name="connsiteX3" fmla="*/ 531517 w 2508932"/>
                <a:gd name="connsiteY3" fmla="*/ 0 h 2501550"/>
                <a:gd name="connsiteX4" fmla="*/ 2508932 w 2508932"/>
                <a:gd name="connsiteY4" fmla="*/ 2501550 h 250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932" h="2501550">
                  <a:moveTo>
                    <a:pt x="2508932" y="2501550"/>
                  </a:moveTo>
                  <a:lnTo>
                    <a:pt x="0" y="2501550"/>
                  </a:lnTo>
                  <a:lnTo>
                    <a:pt x="0" y="1148841"/>
                  </a:lnTo>
                  <a:lnTo>
                    <a:pt x="531517" y="0"/>
                  </a:lnTo>
                  <a:lnTo>
                    <a:pt x="2508932" y="2501550"/>
                  </a:lnTo>
                  <a:close/>
                </a:path>
              </a:pathLst>
            </a:custGeom>
            <a:solidFill>
              <a:srgbClr val="E2DF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A9B01AF-6459-4247-AF71-3F7C135643BB}"/>
                </a:ext>
              </a:extLst>
            </p:cNvPr>
            <p:cNvSpPr/>
            <p:nvPr/>
          </p:nvSpPr>
          <p:spPr>
            <a:xfrm rot="10800000">
              <a:off x="3680272" y="1352707"/>
              <a:ext cx="2320007" cy="5014556"/>
            </a:xfrm>
            <a:custGeom>
              <a:avLst/>
              <a:gdLst>
                <a:gd name="connsiteX0" fmla="*/ 0 w 2320007"/>
                <a:gd name="connsiteY0" fmla="*/ 5014556 h 5014556"/>
                <a:gd name="connsiteX1" fmla="*/ 0 w 2320007"/>
                <a:gd name="connsiteY1" fmla="*/ 0 h 5014556"/>
                <a:gd name="connsiteX2" fmla="*/ 2320007 w 2320007"/>
                <a:gd name="connsiteY2" fmla="*/ 0 h 5014556"/>
                <a:gd name="connsiteX3" fmla="*/ 531518 w 2320007"/>
                <a:gd name="connsiteY3" fmla="*/ 3865713 h 5014556"/>
                <a:gd name="connsiteX4" fmla="*/ 1 w 2320007"/>
                <a:gd name="connsiteY4" fmla="*/ 3193313 h 5014556"/>
                <a:gd name="connsiteX5" fmla="*/ 1 w 2320007"/>
                <a:gd name="connsiteY5" fmla="*/ 5014554 h 5014556"/>
                <a:gd name="connsiteX6" fmla="*/ 0 w 2320007"/>
                <a:gd name="connsiteY6" fmla="*/ 5014556 h 501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007" h="5014556">
                  <a:moveTo>
                    <a:pt x="0" y="5014556"/>
                  </a:moveTo>
                  <a:lnTo>
                    <a:pt x="0" y="0"/>
                  </a:lnTo>
                  <a:lnTo>
                    <a:pt x="2320007" y="0"/>
                  </a:lnTo>
                  <a:lnTo>
                    <a:pt x="531518" y="3865713"/>
                  </a:lnTo>
                  <a:lnTo>
                    <a:pt x="1" y="3193313"/>
                  </a:lnTo>
                  <a:lnTo>
                    <a:pt x="1" y="5014554"/>
                  </a:lnTo>
                  <a:lnTo>
                    <a:pt x="0" y="50145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 – For TOC/</a:t>
            </a:r>
            <a:br>
              <a:rPr lang="en-US" dirty="0"/>
            </a:br>
            <a:r>
              <a:rPr lang="en-US" dirty="0"/>
              <a:t>Agenda and Lite Text Slide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1280160"/>
            <a:ext cx="6858000" cy="452596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tabLst/>
              <a:defRPr sz="2000" baseline="0">
                <a:solidFill>
                  <a:schemeClr val="tx2"/>
                </a:solidFill>
              </a:defRPr>
            </a:lvl1pPr>
            <a:lvl2pPr>
              <a:buClrTx/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 [20pt Arial for TOC/Agenda]</a:t>
            </a:r>
          </a:p>
          <a:p>
            <a:pPr lvl="0"/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9">
            <a:extLst>
              <a:ext uri="{FF2B5EF4-FFF2-40B4-BE49-F238E27FC236}">
                <a16:creationId xmlns:a16="http://schemas.microsoft.com/office/drawing/2014/main" id="{BE9A4657-960C-43DE-81AE-18CA143A4380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451AA9ED-A6E2-4AEB-B71F-2979D48ABE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6051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72" userDrawn="1">
          <p15:clr>
            <a:srgbClr val="FBAE40"/>
          </p15:clr>
        </p15:guide>
        <p15:guide id="2" orient="horz" pos="80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15" y="274321"/>
            <a:ext cx="6975265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7" y="1280160"/>
            <a:ext cx="6975265" cy="470789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A6B10B21-A22D-4973-9F22-3C85C87DD1D6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3E23767-0A7E-4F0C-A99E-C1C9090D3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80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72" userDrawn="1">
          <p15:clr>
            <a:srgbClr val="FBAE40"/>
          </p15:clr>
        </p15:guide>
        <p15:guide id="2" orient="horz" pos="80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16" y="274320"/>
            <a:ext cx="8436576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1280160"/>
            <a:ext cx="4114800" cy="470789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672119" y="1280160"/>
            <a:ext cx="4114800" cy="4707890"/>
          </a:xfrm>
        </p:spPr>
        <p:txBody>
          <a:bodyPr/>
          <a:lstStyle>
            <a:lvl1pPr rtl="0"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806E4E2-02E1-49AB-BCC5-A8B1C1D9B871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8EF9E6E-260B-4AEA-92D1-41B528297A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597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4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16" y="274320"/>
            <a:ext cx="4106116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1280160"/>
            <a:ext cx="4114800" cy="470789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636422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32FC0A7D-C449-4E7F-9213-3874E5CFF3D0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B7F92EB8-4DEE-49B2-B12E-4B88D7242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766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4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15" y="274321"/>
            <a:ext cx="8441755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4433570"/>
            <a:ext cx="4114800" cy="155448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1400" b="1">
                <a:solidFill>
                  <a:schemeClr val="tx2"/>
                </a:solidFill>
              </a:defRPr>
            </a:lvl1pPr>
            <a:lvl2pPr>
              <a:buClrTx/>
              <a:defRPr sz="1400">
                <a:solidFill>
                  <a:schemeClr val="tx2"/>
                </a:solidFill>
              </a:defRPr>
            </a:lvl2pPr>
            <a:lvl3pPr marL="230188" indent="-228600">
              <a:spcBef>
                <a:spcPts val="800"/>
              </a:spcBef>
              <a:defRPr sz="1400">
                <a:solidFill>
                  <a:schemeClr val="tx2"/>
                </a:solidFill>
              </a:defRPr>
            </a:lvl3pPr>
            <a:lvl4pPr marL="460375" indent="-228600">
              <a:spcBef>
                <a:spcPts val="800"/>
              </a:spcBef>
              <a:defRPr sz="1400">
                <a:solidFill>
                  <a:schemeClr val="tx2"/>
                </a:solidFill>
              </a:defRPr>
            </a:lvl4pPr>
            <a:lvl5pPr marL="684213" indent="-228600">
              <a:spcBef>
                <a:spcPts val="800"/>
              </a:spcBef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672119" y="4433570"/>
            <a:ext cx="4114800" cy="1554480"/>
          </a:xfrm>
        </p:spPr>
        <p:txBody>
          <a:bodyPr/>
          <a:lstStyle>
            <a:lvl1pPr marL="0" indent="0" rtl="0">
              <a:spcBef>
                <a:spcPts val="800"/>
              </a:spcBef>
              <a:buFont typeface="Arial" panose="020B0604020202020204" pitchFamily="34" charset="0"/>
              <a:buNone/>
              <a:defRPr sz="1400" b="1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400">
                <a:solidFill>
                  <a:schemeClr val="tx2"/>
                </a:solidFill>
              </a:defRPr>
            </a:lvl2pPr>
            <a:lvl3pPr marL="230188" indent="-228600">
              <a:spcBef>
                <a:spcPts val="800"/>
              </a:spcBef>
              <a:buClrTx/>
              <a:defRPr sz="1400">
                <a:solidFill>
                  <a:schemeClr val="tx2"/>
                </a:solidFill>
              </a:defRPr>
            </a:lvl3pPr>
            <a:lvl4pPr marL="460375" indent="-228600">
              <a:spcBef>
                <a:spcPts val="800"/>
              </a:spcBef>
              <a:buClrTx/>
              <a:defRPr sz="1400">
                <a:solidFill>
                  <a:schemeClr val="tx2"/>
                </a:solidFill>
              </a:defRPr>
            </a:lvl4pPr>
            <a:lvl5pPr marL="684213" indent="-228600">
              <a:spcBef>
                <a:spcPts val="800"/>
              </a:spcBef>
              <a:buClrTx/>
              <a:defRPr sz="1400"/>
            </a:lvl5pPr>
            <a:lvl6pPr marL="1141413" indent="-227013">
              <a:defRPr sz="1400"/>
            </a:lvl6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Footer Placeholder 9">
            <a:extLst>
              <a:ext uri="{FF2B5EF4-FFF2-40B4-BE49-F238E27FC236}">
                <a16:creationId xmlns:a16="http://schemas.microsoft.com/office/drawing/2014/main" id="{578BD2ED-4CD4-4A08-A1AB-BE9089BBD0EC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663CC9DE-998A-4CE0-9F7E-6227FE125B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0008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4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"/>
          <p:cNvSpPr>
            <a:spLocks noGrp="1"/>
          </p:cNvSpPr>
          <p:nvPr>
            <p:ph idx="1"/>
          </p:nvPr>
        </p:nvSpPr>
        <p:spPr>
          <a:xfrm>
            <a:off x="822960" y="3355848"/>
            <a:ext cx="6858000" cy="26322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spcBef>
                <a:spcPts val="0"/>
              </a:spcBef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4DF0F-078F-4C4A-810D-ABEE40A7456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951" y="2163986"/>
            <a:ext cx="1069848" cy="106984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C5DDFF34-02EA-D742-9BC0-FE557E673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888" y="1419046"/>
            <a:ext cx="3793501" cy="914400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D70A54C8-3BEB-479C-8132-ED850D718912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4CD1C8-B489-4F25-BF47-B0BC6065CF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17" y="328239"/>
            <a:ext cx="911679" cy="9116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852B0C-8397-4528-A540-DECD1AFBFF4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7734" y="472527"/>
            <a:ext cx="3587614" cy="189801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468047D7-62BE-4F0D-946F-293638AAF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642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>
          <p15:clr>
            <a:srgbClr val="FBAE40"/>
          </p15:clr>
        </p15:guide>
        <p15:guide id="2" orient="horz" pos="206">
          <p15:clr>
            <a:srgbClr val="FBAE40"/>
          </p15:clr>
        </p15:guide>
        <p15:guide id="3" orient="horz" pos="377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56616" y="1371600"/>
            <a:ext cx="8534400" cy="4616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472185" y="274321"/>
            <a:ext cx="7430276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ABEF75F3-1711-489F-A08C-9328DE9AC7F2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FE81A5-2073-4945-BB5B-812F9353FE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17" y="328239"/>
            <a:ext cx="911679" cy="911679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216BB23-582F-4B13-8CFC-A600617B3D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30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orient="horz" pos="206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C0C4BDB-A03D-4245-B68D-139B693685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486" r="23740"/>
          <a:stretch/>
        </p:blipFill>
        <p:spPr>
          <a:xfrm>
            <a:off x="-13645" y="1524000"/>
            <a:ext cx="9157646" cy="484500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C86C884-D766-9149-B40E-B86A943DE6D1}"/>
              </a:ext>
            </a:extLst>
          </p:cNvPr>
          <p:cNvCxnSpPr>
            <a:cxnSpLocks/>
          </p:cNvCxnSpPr>
          <p:nvPr userDrawn="1"/>
        </p:nvCxnSpPr>
        <p:spPr>
          <a:xfrm>
            <a:off x="713232" y="4919472"/>
            <a:ext cx="2532888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CD42FAE-26E3-4DE5-BC8F-C630755CABB5}"/>
              </a:ext>
            </a:extLst>
          </p:cNvPr>
          <p:cNvGrpSpPr/>
          <p:nvPr userDrawn="1"/>
        </p:nvGrpSpPr>
        <p:grpSpPr>
          <a:xfrm>
            <a:off x="331115" y="2099014"/>
            <a:ext cx="3863458" cy="3863458"/>
            <a:chOff x="331115" y="2099014"/>
            <a:chExt cx="3863458" cy="3863458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C05BDC1-9FD2-487F-96D3-99A60DFF2DF9}"/>
                </a:ext>
              </a:extLst>
            </p:cNvPr>
            <p:cNvSpPr/>
            <p:nvPr userDrawn="1"/>
          </p:nvSpPr>
          <p:spPr>
            <a:xfrm>
              <a:off x="331115" y="2099014"/>
              <a:ext cx="3863458" cy="386345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B6C85AF-40BF-481F-B230-2EC2FE116ADE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9C82988-802C-4FB8-98AD-D2FC0A223CD6}"/>
                </a:ext>
              </a:extLst>
            </p:cNvPr>
            <p:cNvSpPr/>
            <p:nvPr userDrawn="1"/>
          </p:nvSpPr>
          <p:spPr>
            <a:xfrm>
              <a:off x="599258" y="2898475"/>
              <a:ext cx="2793799" cy="2792652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0748757-6631-4B8F-B2B2-0A5D2A24C9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itle 1">
            <a:extLst>
              <a:ext uri="{FF2B5EF4-FFF2-40B4-BE49-F238E27FC236}">
                <a16:creationId xmlns:a16="http://schemas.microsoft.com/office/drawing/2014/main" id="{DB33C924-3FD6-46F3-8F4D-D93347665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rgbClr val="FFB6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AFDF1C8C-EF32-4F80-8B3B-9EDA8D988F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2" name="Text Placeholder 32">
            <a:extLst>
              <a:ext uri="{FF2B5EF4-FFF2-40B4-BE49-F238E27FC236}">
                <a16:creationId xmlns:a16="http://schemas.microsoft.com/office/drawing/2014/main" id="{88D52AD4-24DE-462D-AACA-5C2FA46AAB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1792" y="5093208"/>
            <a:ext cx="2788920" cy="576185"/>
          </a:xfrm>
        </p:spPr>
        <p:txBody>
          <a:bodyPr/>
          <a:lstStyle>
            <a:lvl1pPr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D86DC85-02AF-42BC-85AD-A7AA80CB2076}"/>
              </a:ext>
            </a:extLst>
          </p:cNvPr>
          <p:cNvCxnSpPr>
            <a:cxnSpLocks/>
          </p:cNvCxnSpPr>
          <p:nvPr userDrawn="1"/>
        </p:nvCxnSpPr>
        <p:spPr>
          <a:xfrm>
            <a:off x="714711" y="4913464"/>
            <a:ext cx="253288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F0168EFA-D6C2-4F7E-B228-815598EC2B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17" y="328239"/>
            <a:ext cx="911679" cy="9116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111D669-74A6-4F41-BFAC-F4CB24AEC3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7734" y="472527"/>
            <a:ext cx="3587614" cy="18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837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 userDrawn="1"/>
        </p:nvGrpSpPr>
        <p:grpSpPr>
          <a:xfrm>
            <a:off x="0" y="1521567"/>
            <a:ext cx="9144000" cy="4846438"/>
            <a:chOff x="0" y="1521567"/>
            <a:chExt cx="9144000" cy="484643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3FD8DC8-1EF1-6B48-9F31-D9D254F85818}"/>
                </a:ext>
              </a:extLst>
            </p:cNvPr>
            <p:cNvSpPr/>
            <p:nvPr userDrawn="1"/>
          </p:nvSpPr>
          <p:spPr>
            <a:xfrm>
              <a:off x="0" y="1521567"/>
              <a:ext cx="9144000" cy="484643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00492E-5EBE-C745-8EEE-F17D4BB4582E}"/>
                </a:ext>
              </a:extLst>
            </p:cNvPr>
            <p:cNvSpPr/>
            <p:nvPr userDrawn="1"/>
          </p:nvSpPr>
          <p:spPr>
            <a:xfrm>
              <a:off x="185629" y="2001422"/>
              <a:ext cx="8493233" cy="4166364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D976C39-0B94-D44F-9108-A52DD0916B5A}"/>
                </a:ext>
              </a:extLst>
            </p:cNvPr>
            <p:cNvSpPr/>
            <p:nvPr userDrawn="1"/>
          </p:nvSpPr>
          <p:spPr>
            <a:xfrm>
              <a:off x="364385" y="2475809"/>
              <a:ext cx="7858340" cy="351322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777240" y="2985555"/>
            <a:ext cx="6521640" cy="87321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2058" y="3986784"/>
            <a:ext cx="4297680" cy="517585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C86C884-D766-9149-B40E-B86A943DE6D1}"/>
              </a:ext>
            </a:extLst>
          </p:cNvPr>
          <p:cNvCxnSpPr>
            <a:cxnSpLocks/>
          </p:cNvCxnSpPr>
          <p:nvPr userDrawn="1"/>
        </p:nvCxnSpPr>
        <p:spPr>
          <a:xfrm>
            <a:off x="867202" y="4650037"/>
            <a:ext cx="35747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32"/>
          <p:cNvSpPr>
            <a:spLocks noGrp="1"/>
          </p:cNvSpPr>
          <p:nvPr>
            <p:ph type="body" sz="quarter" idx="10"/>
          </p:nvPr>
        </p:nvSpPr>
        <p:spPr>
          <a:xfrm>
            <a:off x="777240" y="4718304"/>
            <a:ext cx="4443413" cy="576185"/>
          </a:xfrm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99EC3BB-4571-47EE-A5F0-E16F7B4F29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17" y="328239"/>
            <a:ext cx="911679" cy="91167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3D62D0-94AB-439B-AC37-064E8506720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7734" y="472527"/>
            <a:ext cx="3587614" cy="18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60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49" r="15416"/>
          <a:stretch/>
        </p:blipFill>
        <p:spPr>
          <a:xfrm>
            <a:off x="0" y="0"/>
            <a:ext cx="9144000" cy="6364224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467612" y="2368353"/>
            <a:ext cx="345762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91FFC595-1043-FF47-B12D-DE59D6ECDEAF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897F304-D13A-4DA5-B7F7-FF30EFC8C4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307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88" userDrawn="1">
          <p15:clr>
            <a:srgbClr val="FBAE40"/>
          </p15:clr>
        </p15:guide>
        <p15:guide id="2" orient="horz" pos="1968" userDrawn="1">
          <p15:clr>
            <a:srgbClr val="FBAE40"/>
          </p15:clr>
        </p15:guide>
        <p15:guide id="4" userDrawn="1">
          <p15:clr>
            <a:srgbClr val="FBAE40"/>
          </p15:clr>
        </p15:guide>
        <p15:guide id="5" pos="2880" userDrawn="1">
          <p15:clr>
            <a:srgbClr val="FBAE40"/>
          </p15:clr>
        </p15:guide>
        <p15:guide id="6" pos="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14E5CB6-D66B-41F9-83A5-D13DF65813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225" t="12480" b="3239"/>
          <a:stretch/>
        </p:blipFill>
        <p:spPr>
          <a:xfrm flipH="1">
            <a:off x="6010" y="-1"/>
            <a:ext cx="9150022" cy="6364715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467612" y="2368353"/>
            <a:ext cx="345762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91FFC595-1043-FF47-B12D-DE59D6ECDEAF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897F304-D13A-4DA5-B7F7-FF30EFC8C4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1016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88">
          <p15:clr>
            <a:srgbClr val="FBAE40"/>
          </p15:clr>
        </p15:guide>
        <p15:guide id="2" orient="horz" pos="1968">
          <p15:clr>
            <a:srgbClr val="FBAE40"/>
          </p15:clr>
        </p15:guide>
        <p15:guide id="4">
          <p15:clr>
            <a:srgbClr val="FBAE40"/>
          </p15:clr>
        </p15:guide>
        <p15:guide id="5" pos="2880">
          <p15:clr>
            <a:srgbClr val="FBAE40"/>
          </p15:clr>
        </p15:guide>
        <p15:guide id="6" pos="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CF57B6-1B1A-4B8F-9DFF-73A531E5D7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755"/>
            <a:ext cx="9144000" cy="6361823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467612" y="2368353"/>
            <a:ext cx="345762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rgbClr val="FFB6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F1C43492-7E70-499B-AF94-526224C01DA8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A704180-9FB4-409C-B364-B110408FEF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17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456">
          <p15:clr>
            <a:srgbClr val="FBAE40"/>
          </p15:clr>
        </p15:guide>
        <p15:guide id="3" orient="horz" pos="2352">
          <p15:clr>
            <a:srgbClr val="FBAE40"/>
          </p15:clr>
        </p15:guide>
        <p15:guide id="4" orient="horz" pos="148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21C48C-3392-4FDB-9369-6BC17D9CEC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8878"/>
            <a:ext cx="9144000" cy="6370670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467612" y="2368353"/>
            <a:ext cx="345762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9">
            <a:extLst>
              <a:ext uri="{FF2B5EF4-FFF2-40B4-BE49-F238E27FC236}">
                <a16:creationId xmlns:a16="http://schemas.microsoft.com/office/drawing/2014/main" id="{DB4B4D12-AF0C-4D97-9CED-90CB55C54F58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8F72B6D8-B4B8-483C-B007-F56FA2D2A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61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5957E67-98EC-4631-8D21-6B97CCB358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"/>
          <a:stretch/>
        </p:blipFill>
        <p:spPr>
          <a:xfrm>
            <a:off x="0" y="0"/>
            <a:ext cx="9144000" cy="6367263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467612" y="2368353"/>
            <a:ext cx="345762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9">
            <a:extLst>
              <a:ext uri="{FF2B5EF4-FFF2-40B4-BE49-F238E27FC236}">
                <a16:creationId xmlns:a16="http://schemas.microsoft.com/office/drawing/2014/main" id="{FEEE245A-9698-4A49-A735-5BCF7ABE0A3A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84BA6A4-9923-441F-97B3-3C28313D03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070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88">
          <p15:clr>
            <a:srgbClr val="FBAE40"/>
          </p15:clr>
        </p15:guide>
        <p15:guide id="2" orient="horz" pos="196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BAB23EC-917E-B047-8295-8203CA1ECBFE}"/>
              </a:ext>
            </a:extLst>
          </p:cNvPr>
          <p:cNvGrpSpPr/>
          <p:nvPr userDrawn="1"/>
        </p:nvGrpSpPr>
        <p:grpSpPr>
          <a:xfrm>
            <a:off x="0" y="0"/>
            <a:ext cx="9144000" cy="6366424"/>
            <a:chOff x="1" y="0"/>
            <a:chExt cx="9144000" cy="6366424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22D7C90-AFB1-5842-AE7B-3EE743CC58EE}"/>
                </a:ext>
              </a:extLst>
            </p:cNvPr>
            <p:cNvSpPr/>
            <p:nvPr userDrawn="1"/>
          </p:nvSpPr>
          <p:spPr>
            <a:xfrm>
              <a:off x="720000" y="3962630"/>
              <a:ext cx="8229600" cy="2403794"/>
            </a:xfrm>
            <a:custGeom>
              <a:avLst/>
              <a:gdLst>
                <a:gd name="connsiteX0" fmla="*/ 3062211 w 8229600"/>
                <a:gd name="connsiteY0" fmla="*/ 0 h 2403794"/>
                <a:gd name="connsiteX1" fmla="*/ 8229600 w 8229600"/>
                <a:gd name="connsiteY1" fmla="*/ 2403794 h 2403794"/>
                <a:gd name="connsiteX2" fmla="*/ 0 w 8229600"/>
                <a:gd name="connsiteY2" fmla="*/ 2403794 h 2403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229600" h="2403794">
                  <a:moveTo>
                    <a:pt x="3062211" y="0"/>
                  </a:moveTo>
                  <a:lnTo>
                    <a:pt x="8229600" y="2403794"/>
                  </a:lnTo>
                  <a:lnTo>
                    <a:pt x="0" y="2403794"/>
                  </a:lnTo>
                  <a:close/>
                </a:path>
              </a:pathLst>
            </a:custGeom>
            <a:solidFill>
              <a:srgbClr val="9F2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4F2D842F-70F3-E249-837F-3B31E02390D7}"/>
                </a:ext>
              </a:extLst>
            </p:cNvPr>
            <p:cNvSpPr/>
            <p:nvPr userDrawn="1"/>
          </p:nvSpPr>
          <p:spPr>
            <a:xfrm>
              <a:off x="3782212" y="0"/>
              <a:ext cx="5361789" cy="6366424"/>
            </a:xfrm>
            <a:custGeom>
              <a:avLst/>
              <a:gdLst>
                <a:gd name="connsiteX0" fmla="*/ 5048021 w 5361789"/>
                <a:gd name="connsiteY0" fmla="*/ 0 h 6366424"/>
                <a:gd name="connsiteX1" fmla="*/ 5361789 w 5361789"/>
                <a:gd name="connsiteY1" fmla="*/ 0 h 6366424"/>
                <a:gd name="connsiteX2" fmla="*/ 5361789 w 5361789"/>
                <a:gd name="connsiteY2" fmla="*/ 6366424 h 6366424"/>
                <a:gd name="connsiteX3" fmla="*/ 5167389 w 5361789"/>
                <a:gd name="connsiteY3" fmla="*/ 6366424 h 6366424"/>
                <a:gd name="connsiteX4" fmla="*/ 0 w 5361789"/>
                <a:gd name="connsiteY4" fmla="*/ 3962630 h 6366424"/>
                <a:gd name="connsiteX5" fmla="*/ 5048021 w 5361789"/>
                <a:gd name="connsiteY5" fmla="*/ 0 h 6366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61789" h="6366424">
                  <a:moveTo>
                    <a:pt x="5048021" y="0"/>
                  </a:moveTo>
                  <a:lnTo>
                    <a:pt x="5361789" y="0"/>
                  </a:lnTo>
                  <a:lnTo>
                    <a:pt x="5361789" y="6366424"/>
                  </a:lnTo>
                  <a:lnTo>
                    <a:pt x="5167389" y="6366424"/>
                  </a:lnTo>
                  <a:lnTo>
                    <a:pt x="0" y="3962630"/>
                  </a:lnTo>
                  <a:lnTo>
                    <a:pt x="5048021" y="0"/>
                  </a:lnTo>
                  <a:close/>
                </a:path>
              </a:pathLst>
            </a:custGeom>
            <a:solidFill>
              <a:srgbClr val="E2DF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080FE84-562B-8D4E-8B93-4B4D187CAD16}"/>
                </a:ext>
              </a:extLst>
            </p:cNvPr>
            <p:cNvSpPr/>
            <p:nvPr userDrawn="1"/>
          </p:nvSpPr>
          <p:spPr>
            <a:xfrm>
              <a:off x="1" y="2203200"/>
              <a:ext cx="3782211" cy="4163224"/>
            </a:xfrm>
            <a:custGeom>
              <a:avLst/>
              <a:gdLst>
                <a:gd name="connsiteX0" fmla="*/ 0 w 3782211"/>
                <a:gd name="connsiteY0" fmla="*/ 0 h 4163224"/>
                <a:gd name="connsiteX1" fmla="*/ 3782211 w 3782211"/>
                <a:gd name="connsiteY1" fmla="*/ 1759430 h 4163224"/>
                <a:gd name="connsiteX2" fmla="*/ 720000 w 3782211"/>
                <a:gd name="connsiteY2" fmla="*/ 4163224 h 4163224"/>
                <a:gd name="connsiteX3" fmla="*/ 0 w 3782211"/>
                <a:gd name="connsiteY3" fmla="*/ 4163224 h 4163224"/>
                <a:gd name="connsiteX4" fmla="*/ 0 w 3782211"/>
                <a:gd name="connsiteY4" fmla="*/ 0 h 416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82211" h="4163224">
                  <a:moveTo>
                    <a:pt x="0" y="0"/>
                  </a:moveTo>
                  <a:lnTo>
                    <a:pt x="3782211" y="1759430"/>
                  </a:lnTo>
                  <a:lnTo>
                    <a:pt x="720000" y="4163224"/>
                  </a:lnTo>
                  <a:lnTo>
                    <a:pt x="0" y="4163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6616" y="203829"/>
            <a:ext cx="7315200" cy="914400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 – Divider, 26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6616" y="1252728"/>
            <a:ext cx="5943600" cy="517585"/>
          </a:xfrm>
        </p:spPr>
        <p:txBody>
          <a:bodyPr/>
          <a:lstStyle>
            <a:lvl1pPr marL="0" indent="0" algn="l">
              <a:buNone/>
              <a:defRPr sz="20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 – 20 pt., Black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DFDDF79B-EC16-4D64-BB8F-31CA7644D797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F049723-BA81-4AC5-BEAA-3E6F13DAD2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6851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6616" y="274321"/>
            <a:ext cx="6858000" cy="8229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6616" y="1280160"/>
            <a:ext cx="6858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E6E250-D1F9-6444-A77C-4DC8C64A97D7}"/>
              </a:ext>
            </a:extLst>
          </p:cNvPr>
          <p:cNvSpPr/>
          <p:nvPr userDrawn="1"/>
        </p:nvSpPr>
        <p:spPr>
          <a:xfrm>
            <a:off x="0" y="6367263"/>
            <a:ext cx="9144000" cy="545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A8145CF-2FEC-4A08-842F-42FF880BED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882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0" r:id="rId2"/>
    <p:sldLayoutId id="2147483663" r:id="rId3"/>
    <p:sldLayoutId id="2147483667" r:id="rId4"/>
    <p:sldLayoutId id="2147483713" r:id="rId5"/>
    <p:sldLayoutId id="2147483709" r:id="rId6"/>
    <p:sldLayoutId id="2147483711" r:id="rId7"/>
    <p:sldLayoutId id="2147483712" r:id="rId8"/>
    <p:sldLayoutId id="2147483668" r:id="rId9"/>
    <p:sldLayoutId id="2147483662" r:id="rId10"/>
    <p:sldLayoutId id="2147483665" r:id="rId11"/>
    <p:sldLayoutId id="2147483666" r:id="rId12"/>
    <p:sldLayoutId id="2147483671" r:id="rId13"/>
    <p:sldLayoutId id="2147483669" r:id="rId14"/>
    <p:sldLayoutId id="2147483676" r:id="rId15"/>
    <p:sldLayoutId id="2147483675" r:id="rId1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30188" indent="-228600" algn="l" defTabSz="914400" rtl="0" eaLnBrk="1" latinLnBrk="0" hangingPunct="1">
        <a:lnSpc>
          <a:spcPct val="100000"/>
        </a:lnSpc>
        <a:spcBef>
          <a:spcPts val="800"/>
        </a:spcBef>
        <a:buClrTx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460375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455613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59" userDrawn="1">
          <p15:clr>
            <a:srgbClr val="F26B43"/>
          </p15:clr>
        </p15:guide>
        <p15:guide id="2" orient="horz" pos="360" userDrawn="1">
          <p15:clr>
            <a:srgbClr val="F26B43"/>
          </p15:clr>
        </p15:guide>
        <p15:guide id="5" pos="2880" userDrawn="1">
          <p15:clr>
            <a:srgbClr val="F26B43"/>
          </p15:clr>
        </p15:guide>
        <p15:guide id="6" pos="288" userDrawn="1">
          <p15:clr>
            <a:srgbClr val="F26B43"/>
          </p15:clr>
        </p15:guide>
        <p15:guide id="7" pos="5472" userDrawn="1">
          <p15:clr>
            <a:srgbClr val="F26B43"/>
          </p15:clr>
        </p15:guide>
        <p15:guide id="9" orient="horz" pos="4211" userDrawn="1">
          <p15:clr>
            <a:srgbClr val="F26B43"/>
          </p15:clr>
        </p15:guide>
        <p15:guide id="10" pos="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857388" cy="1289304"/>
          </a:xfrm>
        </p:spPr>
        <p:txBody>
          <a:bodyPr/>
          <a:lstStyle/>
          <a:p>
            <a:r>
              <a:rPr lang="en-US" dirty="0">
                <a:solidFill>
                  <a:srgbClr val="FFB600"/>
                </a:solidFill>
              </a:rPr>
              <a:t>Chapter 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0260" y="4297680"/>
            <a:ext cx="2788920" cy="457200"/>
          </a:xfrm>
        </p:spPr>
        <p:txBody>
          <a:bodyPr/>
          <a:lstStyle/>
          <a:p>
            <a:r>
              <a:rPr lang="en-US" dirty="0"/>
              <a:t>Financial Statement Analysis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0" dirty="0"/>
              <a:t>Hillier, Fundamentals of Corporate Finance 4e</a:t>
            </a:r>
          </a:p>
        </p:txBody>
      </p:sp>
    </p:spTree>
    <p:extLst>
      <p:ext uri="{BB962C8B-B14F-4D97-AF65-F5344CB8AC3E}">
        <p14:creationId xmlns:p14="http://schemas.microsoft.com/office/powerpoint/2010/main" val="2488246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B8FF4-E8E4-1545-9ED2-B675D94B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Income Statement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8C085-46E6-5D4A-B3F5-AA8052111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E1E952-604D-1A4E-938C-6F91E011AC82}"/>
              </a:ext>
            </a:extLst>
          </p:cNvPr>
          <p:cNvGrpSpPr/>
          <p:nvPr/>
        </p:nvGrpSpPr>
        <p:grpSpPr>
          <a:xfrm>
            <a:off x="675193" y="2139052"/>
            <a:ext cx="7793613" cy="1673995"/>
            <a:chOff x="159699" y="-131441"/>
            <a:chExt cx="8517433" cy="5110460"/>
          </a:xfrm>
          <a:scene3d>
            <a:camera prst="orthographicFront"/>
            <a:lightRig rig="flat" dir="t"/>
          </a:scene3d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09B1155-6830-7A43-B1A2-FAB92DFFFF92}"/>
                </a:ext>
              </a:extLst>
            </p:cNvPr>
            <p:cNvSpPr/>
            <p:nvPr/>
          </p:nvSpPr>
          <p:spPr>
            <a:xfrm>
              <a:off x="159699" y="-131441"/>
              <a:ext cx="8517433" cy="5110460"/>
            </a:xfrm>
            <a:prstGeom prst="rect">
              <a:avLst/>
            </a:prstGeom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1302B38-B87C-914C-B287-47F29B24DFC7}"/>
                </a:ext>
              </a:extLst>
            </p:cNvPr>
            <p:cNvSpPr/>
            <p:nvPr/>
          </p:nvSpPr>
          <p:spPr>
            <a:xfrm>
              <a:off x="422158" y="269874"/>
              <a:ext cx="7992516" cy="4307830"/>
            </a:xfrm>
            <a:prstGeom prst="rect">
              <a:avLst/>
            </a:prstGeom>
            <a:solidFill>
              <a:schemeClr val="accent1"/>
            </a:solidFill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137160" tIns="137160" rIns="137160" bIns="137160" numCol="1" spcCol="1270" anchor="ctr" anchorCtr="0">
              <a:noAutofit/>
            </a:bodyPr>
            <a:lstStyle/>
            <a:p>
              <a:pPr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3200" dirty="0">
                  <a:solidFill>
                    <a:schemeClr val="bg2"/>
                  </a:solidFill>
                </a:rPr>
                <a:t>Measures performance over a specific period</a:t>
              </a:r>
            </a:p>
            <a:p>
              <a:pPr lvl="0" algn="just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3000" kern="1200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3114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449B6-1530-DA4D-B722-24733C23B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Income Statement Equation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3B35F-8F37-5A4C-8E20-8CD398CA6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86D2CFF3-7911-3E41-A917-F6C7D783BA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0522711"/>
              </p:ext>
            </p:extLst>
          </p:nvPr>
        </p:nvGraphicFramePr>
        <p:xfrm>
          <a:off x="76200" y="838200"/>
          <a:ext cx="8991600" cy="5111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552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1F63D-73E1-A54D-9B22-0B824DFC6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Income Statement: Important Considerations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B9E4D-21A2-644F-92FA-83FD435DD6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13" name="Content Placeholder 3">
            <a:extLst>
              <a:ext uri="{FF2B5EF4-FFF2-40B4-BE49-F238E27FC236}">
                <a16:creationId xmlns:a16="http://schemas.microsoft.com/office/drawing/2014/main" id="{6E6D9FDE-25B9-934A-B8CE-557CAE37A8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6964428"/>
              </p:ext>
            </p:extLst>
          </p:nvPr>
        </p:nvGraphicFramePr>
        <p:xfrm>
          <a:off x="1009522" y="1335248"/>
          <a:ext cx="7124955" cy="40220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819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ACF1F068-D4E1-409E-B2F2-B20D93DE14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>
                                            <p:graphicEl>
                                              <a:dgm id="{ACF1F068-D4E1-409E-B2F2-B20D93DE14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B677114A-5F9F-4BF2-9DBA-0665126510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>
                                            <p:graphicEl>
                                              <a:dgm id="{B677114A-5F9F-4BF2-9DBA-0665126510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A23228E3-3BAC-478B-83E6-EEE6841D8D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3">
                                            <p:graphicEl>
                                              <a:dgm id="{A23228E3-3BAC-478B-83E6-EEE6841D8D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D5BA647B-A85A-4BD1-8060-E827B54E7A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>
                                            <p:graphicEl>
                                              <a:dgm id="{D5BA647B-A85A-4BD1-8060-E827B54E7A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E4005992-E5FE-43EE-9845-DCEF545F9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>
                                            <p:graphicEl>
                                              <a:dgm id="{E4005992-E5FE-43EE-9845-DCEF545F96D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C3967-DA2E-0646-A099-9259FAF2F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Tax Rates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E11D0-3D6E-1043-BC08-DCA3DE931D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C805ADB7-2752-3347-9C8A-6AE55CC56D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7561624"/>
              </p:ext>
            </p:extLst>
          </p:nvPr>
        </p:nvGraphicFramePr>
        <p:xfrm>
          <a:off x="865464" y="1015767"/>
          <a:ext cx="7540487" cy="4475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3532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3591D-65E9-DA42-8344-11112A6FF8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4CC2CD-C60B-654F-9BDE-983640F48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39" y="0"/>
            <a:ext cx="6380922" cy="637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948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88F58-C7B5-014B-8703-515A96D01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Statement of Cash Flows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2CEBA-C430-CA45-9D24-2FA181EBD2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5EFD964B-FFE6-BF4C-B204-3BF3721BCB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1058531"/>
              </p:ext>
            </p:extLst>
          </p:nvPr>
        </p:nvGraphicFramePr>
        <p:xfrm>
          <a:off x="66539" y="1499991"/>
          <a:ext cx="7438154" cy="3858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012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E954B8F-E8D4-43CD-A01D-CB54F2835A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DE954B8F-E8D4-43CD-A01D-CB54F2835A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87C8240-C14B-4EE0-A1F2-BD99342A31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B87C8240-C14B-4EE0-A1F2-BD99342A310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05F7E7B-6342-4A3C-911D-6A12828B3F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505F7E7B-6342-4A3C-911D-6A12828B3F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B9BF694-A342-41E3-ABD5-C64C34635E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graphicEl>
                                              <a:dgm id="{8B9BF694-A342-41E3-ABD5-C64C34635E9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0F2A1-5CA5-E84C-A6CE-6315A7D45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Cash Flow Equation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C9578-C6D8-294A-B79E-19E6853D6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72A9ACF-7589-DB47-B180-073EDB5A66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6566682"/>
              </p:ext>
            </p:extLst>
          </p:nvPr>
        </p:nvGraphicFramePr>
        <p:xfrm>
          <a:off x="356616" y="1247913"/>
          <a:ext cx="7394939" cy="47851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367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C13A3-4FA0-6545-8220-19FEF258ED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Ratio Analysis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4ACFAC-F3E7-420C-8125-9BB95C56A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620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DB90F-300E-1141-AA48-E4A25839B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Undertake Ratio Analysis?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3B06D-8AF4-1342-93CB-CE46005C8A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2FE7818-C3A8-1D4A-8992-0F7F48656C11}"/>
              </a:ext>
            </a:extLst>
          </p:cNvPr>
          <p:cNvGrpSpPr/>
          <p:nvPr/>
        </p:nvGrpSpPr>
        <p:grpSpPr>
          <a:xfrm>
            <a:off x="849128" y="1924878"/>
            <a:ext cx="7445743" cy="3008243"/>
            <a:chOff x="159699" y="-131441"/>
            <a:chExt cx="8517433" cy="5110460"/>
          </a:xfrm>
          <a:scene3d>
            <a:camera prst="orthographicFront"/>
            <a:lightRig rig="flat" dir="t"/>
          </a:scene3d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F733CC0-4B11-B24B-8F7C-78809D495CD7}"/>
                </a:ext>
              </a:extLst>
            </p:cNvPr>
            <p:cNvSpPr/>
            <p:nvPr/>
          </p:nvSpPr>
          <p:spPr>
            <a:xfrm>
              <a:off x="159699" y="-131441"/>
              <a:ext cx="8517433" cy="5110460"/>
            </a:xfrm>
            <a:prstGeom prst="rect">
              <a:avLst/>
            </a:prstGeom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0BED6B-543E-9741-8A06-5AC104F645AA}"/>
                </a:ext>
              </a:extLst>
            </p:cNvPr>
            <p:cNvSpPr/>
            <p:nvPr/>
          </p:nvSpPr>
          <p:spPr>
            <a:xfrm>
              <a:off x="422158" y="269874"/>
              <a:ext cx="7992516" cy="4307830"/>
            </a:xfrm>
            <a:prstGeom prst="rect">
              <a:avLst/>
            </a:prstGeom>
            <a:solidFill>
              <a:schemeClr val="accent1"/>
            </a:solidFill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137160" tIns="137160" rIns="137160" bIns="137160" numCol="1" spcCol="1270" anchor="ctr" anchorCtr="0">
              <a:noAutofit/>
            </a:bodyPr>
            <a:lstStyle/>
            <a:p>
              <a:pPr lvl="0" algn="ctr" defTabSz="2311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3200" dirty="0">
                <a:solidFill>
                  <a:schemeClr val="bg2"/>
                </a:solidFill>
              </a:endParaRPr>
            </a:p>
            <a:p>
              <a:pPr lvl="0" algn="ctr" defTabSz="2311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3600" dirty="0">
                  <a:solidFill>
                    <a:schemeClr val="bg2"/>
                  </a:solidFill>
                </a:rPr>
                <a:t>It is important to be able to </a:t>
              </a:r>
              <a:r>
                <a:rPr lang="en-GB" sz="3600" dirty="0" err="1">
                  <a:solidFill>
                    <a:schemeClr val="bg2"/>
                  </a:solidFill>
                </a:rPr>
                <a:t>analyze</a:t>
              </a:r>
              <a:r>
                <a:rPr lang="en-GB" sz="3600" dirty="0">
                  <a:solidFill>
                    <a:schemeClr val="bg2"/>
                  </a:solidFill>
                </a:rPr>
                <a:t> a firm’s financial statements and compare them to those of other firms</a:t>
              </a:r>
            </a:p>
            <a:p>
              <a:pPr lvl="0" algn="just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3000" kern="1200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4092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68122-A441-A245-B502-542A91F63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Ratio Categories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E325F-27F6-6F4A-80D2-58DF847602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D1E64E29-E26D-7246-A547-C183B6A713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0176462"/>
              </p:ext>
            </p:extLst>
          </p:nvPr>
        </p:nvGraphicFramePr>
        <p:xfrm>
          <a:off x="837077" y="1468748"/>
          <a:ext cx="7469845" cy="39205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4230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C9E12-2982-044F-9A01-B4DE40E77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Chapter Overview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44CAE-F444-2644-8A48-9F842468B1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7C1DD4DE-7BCD-6C40-BC2C-4311F16580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6541548"/>
              </p:ext>
            </p:extLst>
          </p:nvPr>
        </p:nvGraphicFramePr>
        <p:xfrm>
          <a:off x="411572" y="1282700"/>
          <a:ext cx="8320855" cy="45497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029490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1A04F-CB3E-0549-BC14-1A70A31F8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Liquidity Ratios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24EC3-8675-DA45-8524-74F2C34DC7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7E0081-2F6E-A746-808D-96EEC510595E}"/>
              </a:ext>
            </a:extLst>
          </p:cNvPr>
          <p:cNvSpPr/>
          <p:nvPr/>
        </p:nvSpPr>
        <p:spPr>
          <a:xfrm>
            <a:off x="670295" y="1683281"/>
            <a:ext cx="780341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/>
              <a:t>Current Ratio </a:t>
            </a:r>
            <a:r>
              <a:rPr lang="en-GB" sz="2400" dirty="0"/>
              <a:t>= 	</a:t>
            </a:r>
            <a:r>
              <a:rPr lang="en-GB" sz="2400" u="sng" dirty="0"/>
              <a:t>Current Assets	  </a:t>
            </a:r>
          </a:p>
          <a:p>
            <a:r>
              <a:rPr lang="en-GB" sz="2400" dirty="0"/>
              <a:t>			Current Liabilities</a:t>
            </a:r>
          </a:p>
          <a:p>
            <a:endParaRPr lang="en-GB" sz="2400" dirty="0"/>
          </a:p>
          <a:p>
            <a:r>
              <a:rPr lang="en-GB" sz="2400" b="1" dirty="0"/>
              <a:t>	Quick Ratio </a:t>
            </a:r>
            <a:r>
              <a:rPr lang="en-GB" sz="2400" dirty="0"/>
              <a:t>= </a:t>
            </a:r>
            <a:r>
              <a:rPr lang="en-GB" sz="2400" u="sng" dirty="0"/>
              <a:t>Current Assets – Inventory</a:t>
            </a:r>
          </a:p>
          <a:p>
            <a:r>
              <a:rPr lang="en-GB" sz="2400" dirty="0"/>
              <a:t>			      	Current Liabilities</a:t>
            </a:r>
          </a:p>
          <a:p>
            <a:endParaRPr lang="en-GB" sz="2400" dirty="0"/>
          </a:p>
          <a:p>
            <a:r>
              <a:rPr lang="en-GB" sz="2400" b="1" dirty="0"/>
              <a:t>		Cash Ratio </a:t>
            </a:r>
            <a:r>
              <a:rPr lang="en-GB" sz="2400" dirty="0"/>
              <a:t>= </a:t>
            </a:r>
            <a:r>
              <a:rPr lang="en-GB" sz="2400" u="sng" dirty="0"/>
              <a:t>Cash and Cash Equivalents</a:t>
            </a:r>
          </a:p>
          <a:p>
            <a:r>
              <a:rPr lang="en-GB" sz="2400" dirty="0"/>
              <a:t>			              	Current Liabilities</a:t>
            </a:r>
          </a:p>
        </p:txBody>
      </p:sp>
    </p:spTree>
    <p:extLst>
      <p:ext uri="{BB962C8B-B14F-4D97-AF65-F5344CB8AC3E}">
        <p14:creationId xmlns:p14="http://schemas.microsoft.com/office/powerpoint/2010/main" val="540502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791F8-37B7-B649-8252-43EA22CD7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Financial Leverage Ratios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79DDC-40C1-0545-9D80-0D5C26304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CE8294-BDE7-1C46-8FC6-86357956E957}"/>
              </a:ext>
            </a:extLst>
          </p:cNvPr>
          <p:cNvSpPr/>
          <p:nvPr/>
        </p:nvSpPr>
        <p:spPr>
          <a:xfrm>
            <a:off x="326109" y="951368"/>
            <a:ext cx="7305261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/>
              <a:t>Total Debt Ratio </a:t>
            </a:r>
            <a:r>
              <a:rPr lang="en-GB" sz="2400" dirty="0"/>
              <a:t>= 	</a:t>
            </a:r>
            <a:r>
              <a:rPr lang="en-GB" sz="2400" u="sng" dirty="0"/>
              <a:t>Total Assets – Total Equity  </a:t>
            </a:r>
          </a:p>
          <a:p>
            <a:r>
              <a:rPr lang="en-GB" sz="2400" dirty="0"/>
              <a:t>				Total Assets</a:t>
            </a:r>
          </a:p>
          <a:p>
            <a:endParaRPr lang="en-GB" sz="2400" dirty="0"/>
          </a:p>
          <a:p>
            <a:r>
              <a:rPr lang="en-GB" sz="2400" b="1" dirty="0"/>
              <a:t>Debt-Equity Ratio </a:t>
            </a:r>
            <a:r>
              <a:rPr lang="en-GB" sz="2400" dirty="0"/>
              <a:t>= 	</a:t>
            </a:r>
            <a:r>
              <a:rPr lang="en-GB" sz="2400" u="sng" dirty="0"/>
              <a:t>Total Debt</a:t>
            </a:r>
          </a:p>
          <a:p>
            <a:r>
              <a:rPr lang="en-GB" sz="2400" dirty="0"/>
              <a:t>				Total Equity</a:t>
            </a:r>
          </a:p>
          <a:p>
            <a:endParaRPr lang="en-GB" sz="2400" dirty="0"/>
          </a:p>
          <a:p>
            <a:r>
              <a:rPr lang="en-GB" sz="2400" b="1" dirty="0"/>
              <a:t>Equity Multiplier </a:t>
            </a:r>
            <a:r>
              <a:rPr lang="en-GB" sz="2400" dirty="0"/>
              <a:t>=	</a:t>
            </a:r>
            <a:r>
              <a:rPr lang="en-GB" sz="2400" u="sng" dirty="0"/>
              <a:t>Total Assets</a:t>
            </a:r>
          </a:p>
          <a:p>
            <a:r>
              <a:rPr lang="en-GB" sz="2400" dirty="0"/>
              <a:t>			Total Equity</a:t>
            </a:r>
          </a:p>
          <a:p>
            <a:endParaRPr lang="en-GB" sz="2400" dirty="0"/>
          </a:p>
          <a:p>
            <a:r>
              <a:rPr lang="en-GB" sz="2400" b="1" dirty="0"/>
              <a:t>Times Interest Earned Ratio </a:t>
            </a:r>
            <a:r>
              <a:rPr lang="en-GB" sz="2400" dirty="0"/>
              <a:t>= 	</a:t>
            </a:r>
            <a:r>
              <a:rPr lang="en-GB" sz="2400" u="sng" dirty="0"/>
              <a:t>EBIT	</a:t>
            </a:r>
          </a:p>
          <a:p>
            <a:r>
              <a:rPr lang="en-GB" sz="2400" dirty="0"/>
              <a:t>				  	Interest</a:t>
            </a:r>
          </a:p>
          <a:p>
            <a:endParaRPr lang="en-GB" sz="2400" dirty="0"/>
          </a:p>
          <a:p>
            <a:r>
              <a:rPr lang="en-GB" sz="2400" b="1" dirty="0"/>
              <a:t>Cash Coverage Ratio </a:t>
            </a:r>
            <a:r>
              <a:rPr lang="en-GB" sz="2400" dirty="0"/>
              <a:t>= </a:t>
            </a:r>
            <a:r>
              <a:rPr lang="en-GB" sz="2400" u="sng" dirty="0"/>
              <a:t>EBIT + Depreciation</a:t>
            </a:r>
          </a:p>
          <a:p>
            <a:r>
              <a:rPr lang="en-GB" sz="2400" dirty="0"/>
              <a:t>			  		Interest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2211629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81A5F-0D22-4445-9005-6A541D499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Turnover Ratios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AB4A5-6DB4-874C-9045-3C64FECF08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DE10BA-0347-2F4C-8718-55C81B30B9BE}"/>
              </a:ext>
            </a:extLst>
          </p:cNvPr>
          <p:cNvSpPr/>
          <p:nvPr/>
        </p:nvSpPr>
        <p:spPr>
          <a:xfrm>
            <a:off x="152864" y="803633"/>
            <a:ext cx="775559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/>
              <a:t>Inventory Turnover </a:t>
            </a:r>
            <a:r>
              <a:rPr lang="en-GB" sz="2400" dirty="0"/>
              <a:t>= 	</a:t>
            </a:r>
            <a:r>
              <a:rPr lang="en-GB" sz="2400" u="sng" dirty="0"/>
              <a:t>Cost of Goods Sold  </a:t>
            </a:r>
          </a:p>
          <a:p>
            <a:r>
              <a:rPr lang="en-GB" sz="2400" dirty="0"/>
              <a:t>					Inventory</a:t>
            </a:r>
          </a:p>
          <a:p>
            <a:endParaRPr lang="en-GB" sz="2400" dirty="0"/>
          </a:p>
          <a:p>
            <a:r>
              <a:rPr lang="en-GB" sz="2400" b="1" dirty="0"/>
              <a:t>Days’ Sales in Inventory </a:t>
            </a:r>
            <a:r>
              <a:rPr lang="en-GB" sz="2400" dirty="0"/>
              <a:t>= 	</a:t>
            </a:r>
            <a:r>
              <a:rPr lang="en-GB" sz="2400" u="sng" dirty="0"/>
              <a:t>365 Days		</a:t>
            </a:r>
          </a:p>
          <a:p>
            <a:r>
              <a:rPr lang="en-GB" sz="2400" dirty="0"/>
              <a:t>					Inventory Turnover</a:t>
            </a:r>
          </a:p>
          <a:p>
            <a:endParaRPr lang="en-GB" sz="2400" dirty="0"/>
          </a:p>
          <a:p>
            <a:r>
              <a:rPr lang="en-GB" sz="2400" b="1" dirty="0"/>
              <a:t>Receivables Turnover </a:t>
            </a:r>
            <a:r>
              <a:rPr lang="en-GB" sz="2400" dirty="0"/>
              <a:t>=	</a:t>
            </a:r>
            <a:r>
              <a:rPr lang="en-GB" sz="2400" u="sng" dirty="0"/>
              <a:t>Sales			</a:t>
            </a:r>
          </a:p>
          <a:p>
            <a:r>
              <a:rPr lang="en-GB" sz="2400" dirty="0"/>
              <a:t>				Trade Receivables</a:t>
            </a:r>
          </a:p>
          <a:p>
            <a:endParaRPr lang="en-GB" sz="2400" dirty="0"/>
          </a:p>
          <a:p>
            <a:r>
              <a:rPr lang="en-GB" sz="2400" b="1" dirty="0"/>
              <a:t>Days’ Sales in Receivables </a:t>
            </a:r>
            <a:r>
              <a:rPr lang="en-GB" sz="2400" dirty="0"/>
              <a:t>= </a:t>
            </a:r>
            <a:r>
              <a:rPr lang="en-GB" sz="2400" u="sng" dirty="0"/>
              <a:t>365 Days		</a:t>
            </a:r>
          </a:p>
          <a:p>
            <a:r>
              <a:rPr lang="en-GB" sz="2400" dirty="0"/>
              <a:t>				       Receivables Turnover</a:t>
            </a:r>
          </a:p>
          <a:p>
            <a:endParaRPr lang="en-GB" sz="2400" dirty="0"/>
          </a:p>
          <a:p>
            <a:r>
              <a:rPr lang="en-GB" sz="2400" b="1" dirty="0"/>
              <a:t>Total Asset Turnover </a:t>
            </a:r>
            <a:r>
              <a:rPr lang="en-GB" sz="2400" dirty="0"/>
              <a:t>=    	</a:t>
            </a:r>
            <a:r>
              <a:rPr lang="en-GB" sz="2400" u="sng" dirty="0"/>
              <a:t>Sales		</a:t>
            </a:r>
          </a:p>
          <a:p>
            <a:r>
              <a:rPr lang="en-GB" sz="2400" dirty="0"/>
              <a:t>			  	Total Assets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143991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6447C-596A-F24D-B484-6F71BEFD1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Profitability Ratios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68E99-01BB-9345-93C7-1FFC7DE1BB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3FE883-7F10-7242-A7AA-61846C736DFA}"/>
              </a:ext>
            </a:extLst>
          </p:cNvPr>
          <p:cNvSpPr/>
          <p:nvPr/>
        </p:nvSpPr>
        <p:spPr>
          <a:xfrm>
            <a:off x="220555" y="1120676"/>
            <a:ext cx="7606477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/>
              <a:t>Profit Margin </a:t>
            </a:r>
            <a:r>
              <a:rPr lang="en-GB" sz="2800" dirty="0"/>
              <a:t>= 	</a:t>
            </a:r>
            <a:r>
              <a:rPr lang="en-GB" sz="2800" u="sng" dirty="0"/>
              <a:t>Net Income   </a:t>
            </a:r>
          </a:p>
          <a:p>
            <a:r>
              <a:rPr lang="en-GB" sz="2800" dirty="0"/>
              <a:t>			Sales</a:t>
            </a:r>
          </a:p>
          <a:p>
            <a:endParaRPr lang="en-GB" sz="2800" dirty="0"/>
          </a:p>
          <a:p>
            <a:r>
              <a:rPr lang="en-GB" sz="2800" b="1" dirty="0"/>
              <a:t>	Return on Assets </a:t>
            </a:r>
            <a:r>
              <a:rPr lang="en-GB" sz="2800" dirty="0"/>
              <a:t>= </a:t>
            </a:r>
            <a:r>
              <a:rPr lang="en-GB" sz="2800" u="sng" dirty="0"/>
              <a:t>Net Income</a:t>
            </a:r>
            <a:r>
              <a:rPr lang="en-GB" sz="2800" dirty="0"/>
              <a:t>		</a:t>
            </a:r>
          </a:p>
          <a:p>
            <a:r>
              <a:rPr lang="en-GB" sz="2800" dirty="0"/>
              <a:t>				     Total Assets</a:t>
            </a:r>
          </a:p>
          <a:p>
            <a:endParaRPr lang="en-GB" sz="2800" dirty="0"/>
          </a:p>
          <a:p>
            <a:r>
              <a:rPr lang="en-GB" sz="2800" b="1" dirty="0"/>
              <a:t>		Return on Equity </a:t>
            </a:r>
            <a:r>
              <a:rPr lang="en-GB" sz="2800" dirty="0"/>
              <a:t>= </a:t>
            </a:r>
            <a:r>
              <a:rPr lang="en-GB" sz="2800" u="sng" dirty="0"/>
              <a:t>Net Income</a:t>
            </a:r>
          </a:p>
          <a:p>
            <a:r>
              <a:rPr lang="en-GB" sz="2800" dirty="0"/>
              <a:t>					     Total Equity</a:t>
            </a:r>
          </a:p>
        </p:txBody>
      </p:sp>
    </p:spTree>
    <p:extLst>
      <p:ext uri="{BB962C8B-B14F-4D97-AF65-F5344CB8AC3E}">
        <p14:creationId xmlns:p14="http://schemas.microsoft.com/office/powerpoint/2010/main" val="1104713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3BB1-1CA7-E741-A992-A093DDC6B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Market Value Ratios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1661D-F5FB-1244-A2EC-B87FAB8C1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26FB08-2CC2-514F-91D5-04B0C4B8B220}"/>
              </a:ext>
            </a:extLst>
          </p:cNvPr>
          <p:cNvSpPr/>
          <p:nvPr/>
        </p:nvSpPr>
        <p:spPr>
          <a:xfrm>
            <a:off x="113107" y="1905506"/>
            <a:ext cx="734501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/>
              <a:t>Earnings per Share </a:t>
            </a:r>
            <a:r>
              <a:rPr lang="en-GB" sz="2400" dirty="0"/>
              <a:t>= 	</a:t>
            </a:r>
            <a:r>
              <a:rPr lang="en-GB" sz="2400" u="sng" dirty="0"/>
              <a:t>Net Income            </a:t>
            </a:r>
          </a:p>
          <a:p>
            <a:r>
              <a:rPr lang="en-GB" sz="2400" dirty="0"/>
              <a:t>				Shares Outstanding</a:t>
            </a:r>
          </a:p>
          <a:p>
            <a:endParaRPr lang="en-GB" sz="2400" dirty="0"/>
          </a:p>
          <a:p>
            <a:r>
              <a:rPr lang="en-GB" sz="2400" b="1" dirty="0"/>
              <a:t>Price-Earnings Ratio </a:t>
            </a:r>
            <a:r>
              <a:rPr lang="en-GB" sz="2400" dirty="0"/>
              <a:t>= 	</a:t>
            </a:r>
            <a:r>
              <a:rPr lang="en-GB" sz="2400" u="sng" dirty="0"/>
              <a:t>Price per Share</a:t>
            </a:r>
          </a:p>
          <a:p>
            <a:r>
              <a:rPr lang="en-GB" sz="2400" dirty="0"/>
              <a:t>			         	Earnings per Share</a:t>
            </a:r>
          </a:p>
          <a:p>
            <a:endParaRPr lang="en-GB" sz="2400" dirty="0"/>
          </a:p>
          <a:p>
            <a:r>
              <a:rPr lang="en-GB" sz="2400" b="1" dirty="0"/>
              <a:t>Market-to-Book Ratio</a:t>
            </a:r>
            <a:r>
              <a:rPr lang="en-GB" sz="2400" dirty="0"/>
              <a:t>= 	</a:t>
            </a:r>
            <a:r>
              <a:rPr lang="en-GB" sz="2400" u="sng" dirty="0"/>
              <a:t>Market Value per Share</a:t>
            </a:r>
          </a:p>
          <a:p>
            <a:r>
              <a:rPr lang="en-GB" sz="2400" dirty="0"/>
              <a:t>			          	Book Value per Share</a:t>
            </a:r>
          </a:p>
        </p:txBody>
      </p:sp>
    </p:spTree>
    <p:extLst>
      <p:ext uri="{BB962C8B-B14F-4D97-AF65-F5344CB8AC3E}">
        <p14:creationId xmlns:p14="http://schemas.microsoft.com/office/powerpoint/2010/main" val="423536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3DC6-4B65-3A41-B83A-DBAFDB8D29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Du Pont Identity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F0768-A1AB-4DEE-B364-99D0172233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697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CB6B4-6917-9649-B74A-B5A469E02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Return on Equity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5F8E6-38A5-1943-A19D-D9149CC88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3BDED44E-CA61-F44B-97E8-12DEFF15A1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0808779"/>
              </p:ext>
            </p:extLst>
          </p:nvPr>
        </p:nvGraphicFramePr>
        <p:xfrm>
          <a:off x="357187" y="1219200"/>
          <a:ext cx="6857429" cy="4217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28350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84AE7-FC9B-3349-9C15-BC9509308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Du Pont Identity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12F90-27CA-F645-957D-F639494691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A19727-D045-B741-9181-8CE1D1DAC303}"/>
              </a:ext>
            </a:extLst>
          </p:cNvPr>
          <p:cNvSpPr txBox="1"/>
          <p:nvPr/>
        </p:nvSpPr>
        <p:spPr>
          <a:xfrm>
            <a:off x="0" y="1564802"/>
            <a:ext cx="88392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Return on Equity 	</a:t>
            </a:r>
            <a:r>
              <a:rPr lang="en-GB" sz="2400" dirty="0"/>
              <a:t>= </a:t>
            </a:r>
            <a:r>
              <a:rPr lang="en-GB" sz="2400" u="sng" dirty="0"/>
              <a:t>Net Income</a:t>
            </a:r>
            <a:r>
              <a:rPr lang="en-GB" sz="2400" dirty="0"/>
              <a:t> = </a:t>
            </a:r>
            <a:r>
              <a:rPr lang="en-GB" sz="2400" u="sng" dirty="0"/>
              <a:t>Net Income</a:t>
            </a:r>
            <a:r>
              <a:rPr lang="en-GB" sz="2400" dirty="0"/>
              <a:t>  x  </a:t>
            </a:r>
            <a:r>
              <a:rPr lang="en-GB" sz="2400" u="sng" dirty="0"/>
              <a:t>Assets   </a:t>
            </a:r>
          </a:p>
          <a:p>
            <a:r>
              <a:rPr lang="en-GB" sz="2400" dirty="0"/>
              <a:t>			   Total Equity </a:t>
            </a:r>
            <a:r>
              <a:rPr lang="en-GB" sz="2400" dirty="0">
                <a:solidFill>
                  <a:schemeClr val="bg1"/>
                </a:solidFill>
              </a:rPr>
              <a:t>=</a:t>
            </a:r>
            <a:r>
              <a:rPr lang="en-GB" sz="2400" dirty="0"/>
              <a:t> Total Equity      Assets</a:t>
            </a:r>
          </a:p>
          <a:p>
            <a:endParaRPr lang="en-GB" sz="900" dirty="0"/>
          </a:p>
          <a:p>
            <a:r>
              <a:rPr lang="en-GB" sz="2400" dirty="0"/>
              <a:t>			= </a:t>
            </a:r>
            <a:r>
              <a:rPr lang="en-GB" sz="2400" u="sng" dirty="0"/>
              <a:t>Net Income</a:t>
            </a:r>
            <a:r>
              <a:rPr lang="en-GB" sz="2400" dirty="0"/>
              <a:t>  x  </a:t>
            </a:r>
            <a:r>
              <a:rPr lang="en-GB" sz="2400" u="sng" dirty="0"/>
              <a:t>Assets</a:t>
            </a:r>
          </a:p>
          <a:p>
            <a:r>
              <a:rPr lang="en-GB" sz="2400" dirty="0"/>
              <a:t>			   Assets              Total Equity</a:t>
            </a:r>
            <a:endParaRPr lang="en-GB" sz="2400" b="1" dirty="0"/>
          </a:p>
          <a:p>
            <a:endParaRPr lang="en-GB" sz="1400" b="1" dirty="0"/>
          </a:p>
          <a:p>
            <a:r>
              <a:rPr lang="en-GB" sz="2400" b="1" dirty="0"/>
              <a:t>ROE	</a:t>
            </a:r>
            <a:r>
              <a:rPr lang="en-GB" sz="2400" dirty="0"/>
              <a:t>= </a:t>
            </a:r>
            <a:r>
              <a:rPr lang="en-GB" sz="2400" u="sng" dirty="0"/>
              <a:t>Sales</a:t>
            </a:r>
            <a:r>
              <a:rPr lang="en-GB" sz="2400" dirty="0"/>
              <a:t>  x  </a:t>
            </a:r>
            <a:r>
              <a:rPr lang="en-GB" sz="2400" u="sng" dirty="0"/>
              <a:t>Net Income</a:t>
            </a:r>
            <a:r>
              <a:rPr lang="en-GB" sz="2400" dirty="0"/>
              <a:t>  x  	</a:t>
            </a:r>
            <a:r>
              <a:rPr lang="en-GB" sz="2400" u="sng" dirty="0"/>
              <a:t>Assets   </a:t>
            </a:r>
          </a:p>
          <a:p>
            <a:r>
              <a:rPr lang="en-GB" sz="2400" dirty="0"/>
              <a:t>	   Sales</a:t>
            </a:r>
            <a:r>
              <a:rPr lang="en-GB" sz="2400" dirty="0">
                <a:solidFill>
                  <a:schemeClr val="bg1"/>
                </a:solidFill>
              </a:rPr>
              <a:t>=    </a:t>
            </a:r>
            <a:r>
              <a:rPr lang="en-GB" sz="2400" dirty="0"/>
              <a:t>Assets         	Total Equity</a:t>
            </a:r>
          </a:p>
          <a:p>
            <a:endParaRPr lang="en-GB" sz="1400" dirty="0"/>
          </a:p>
          <a:p>
            <a:r>
              <a:rPr lang="en-GB" sz="2400" b="1" dirty="0"/>
              <a:t>ROE	</a:t>
            </a:r>
            <a:r>
              <a:rPr lang="en-GB" sz="2400" dirty="0"/>
              <a:t>= </a:t>
            </a:r>
            <a:r>
              <a:rPr lang="en-GB" sz="2400" u="sng" dirty="0"/>
              <a:t>Net Income</a:t>
            </a:r>
            <a:r>
              <a:rPr lang="en-GB" sz="2400" dirty="0"/>
              <a:t>  x  </a:t>
            </a:r>
            <a:r>
              <a:rPr lang="en-GB" sz="2400" u="sng" dirty="0"/>
              <a:t>Sales   </a:t>
            </a:r>
            <a:r>
              <a:rPr lang="en-GB" sz="2400" dirty="0"/>
              <a:t>  x  </a:t>
            </a:r>
            <a:r>
              <a:rPr lang="en-GB" sz="2400" u="sng" dirty="0"/>
              <a:t>Assets   </a:t>
            </a:r>
          </a:p>
          <a:p>
            <a:r>
              <a:rPr lang="en-GB" sz="2400" dirty="0"/>
              <a:t>	   Sales</a:t>
            </a:r>
            <a:r>
              <a:rPr lang="en-GB" sz="2400" dirty="0">
                <a:solidFill>
                  <a:schemeClr val="bg1"/>
                </a:solidFill>
              </a:rPr>
              <a:t>=</a:t>
            </a:r>
            <a:r>
              <a:rPr lang="en-GB" sz="2400" dirty="0"/>
              <a:t> 	      Assets 	 Total Equity</a:t>
            </a:r>
          </a:p>
          <a:p>
            <a:endParaRPr lang="en-GB" sz="900" dirty="0"/>
          </a:p>
          <a:p>
            <a:endParaRPr lang="en-GB" sz="1400" dirty="0"/>
          </a:p>
          <a:p>
            <a:r>
              <a:rPr lang="en-GB" sz="2400" b="1" dirty="0"/>
              <a:t>= </a:t>
            </a:r>
            <a:r>
              <a:rPr lang="en-GB" sz="2000" b="1" dirty="0"/>
              <a:t>Profit Margin x Total Asset Turnover x Equity Multiplier</a:t>
            </a:r>
          </a:p>
          <a:p>
            <a:endParaRPr lang="en-GB" sz="2400" dirty="0"/>
          </a:p>
          <a:p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39225338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1F3A9-F82F-384C-8970-2AD0A343C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Use Financial Statement Information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B7CED-B519-4740-A812-C6E4D4D45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4F0BF5A5-30EB-5648-A2E9-A49EBC920B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67363927"/>
              </p:ext>
            </p:extLst>
          </p:nvPr>
        </p:nvGraphicFramePr>
        <p:xfrm>
          <a:off x="357188" y="1143000"/>
          <a:ext cx="7469846" cy="38265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8668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7877DB1-288E-4280-837B-257F688139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97877DB1-288E-4280-837B-257F6881391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7A19F49-3FFC-4E7B-ADBB-F7C37D12A9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>
                                            <p:graphicEl>
                                              <a:dgm id="{27A19F49-3FFC-4E7B-ADBB-F7C37D12A9D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8E3D4D2-974D-4C46-865C-63692D6F3E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graphicEl>
                                              <a:dgm id="{18E3D4D2-974D-4C46-865C-63692D6F3E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3F190E1-4122-44B9-9933-7E42DBFC83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graphicEl>
                                              <a:dgm id="{F3F190E1-4122-44B9-9933-7E42DBFC835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C72F5-3D4C-8143-B96E-284BA944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Financial Statement Analysis:</a:t>
            </a:r>
            <a:br>
              <a:rPr lang="en-GB" dirty="0"/>
            </a:br>
            <a:r>
              <a:rPr lang="en-GB" dirty="0"/>
              <a:t>Important Considerations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20309-855E-DA47-A40C-43BCB54D8B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083842D7-3122-0F4E-BF66-F9CB488B6C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1206984"/>
              </p:ext>
            </p:extLst>
          </p:nvPr>
        </p:nvGraphicFramePr>
        <p:xfrm>
          <a:off x="381000" y="1219200"/>
          <a:ext cx="7152861" cy="37702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0008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9D8F-4787-E946-B2A8-4EB4AFBB6A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Annual Report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F808-5C3E-3A41-AEDC-7F4D995DA6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1243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09BDC-7042-9C44-B830-1D333AB90B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Concept Quiz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CE082-EE0A-2344-A172-371CB9DFC5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2183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93ABF-01EE-6B4E-A8AD-3F53FEE027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93E3A86-CE11-EC4F-8208-0B52A86880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9725121"/>
              </p:ext>
            </p:extLst>
          </p:nvPr>
        </p:nvGraphicFramePr>
        <p:xfrm>
          <a:off x="1036983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7163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A6AE1-7951-C247-85C8-F5701B601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Three Main Reports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BF588-A6D5-E847-80AF-5C451C3153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A2A0B0C2-BDFC-4D47-AF3F-ADA34E0BAF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5865403"/>
              </p:ext>
            </p:extLst>
          </p:nvPr>
        </p:nvGraphicFramePr>
        <p:xfrm>
          <a:off x="444500" y="1143000"/>
          <a:ext cx="8382000" cy="4848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1751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DB3EA-6ECE-2045-A694-33E6FC1E9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Statement of Financial Position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46B2DF-C681-9B48-AE87-2905E5963E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886D91-A2BD-1A45-8745-CCEECE7B30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1049581"/>
              </p:ext>
            </p:extLst>
          </p:nvPr>
        </p:nvGraphicFramePr>
        <p:xfrm>
          <a:off x="279798" y="1600200"/>
          <a:ext cx="7621812" cy="3796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7879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62B47DE-D4E4-42AD-BCAA-F52200A20F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dgm id="{862B47DE-D4E4-42AD-BCAA-F52200A20F6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FF33F14-D6A0-42AB-A7D0-B0964C5D65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>
                                            <p:graphicEl>
                                              <a:dgm id="{8FF33F14-D6A0-42AB-A7D0-B0964C5D65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2157604-478A-49E1-9345-298832E9FE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graphicEl>
                                              <a:dgm id="{32157604-478A-49E1-9345-298832E9FEE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56FAF41-7BD6-4424-B393-077F1728E8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graphicEl>
                                              <a:dgm id="{356FAF41-7BD6-4424-B393-077F1728E8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371D2-D943-1F46-94A4-3489FF4C8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Statement of Financial Position: Graphical Presentation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9EC7F-01EF-6F41-A800-ACD4F02D4E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pic>
        <p:nvPicPr>
          <p:cNvPr id="6" name="Picture 2" descr="C:\Users\Lubsuser\AppData\Local\Temp\Temp1_Hillier_3ee GIFF conversion.zip\hil49777_ch03\hil49777_0301.gif">
            <a:extLst>
              <a:ext uri="{FF2B5EF4-FFF2-40B4-BE49-F238E27FC236}">
                <a16:creationId xmlns:a16="http://schemas.microsoft.com/office/drawing/2014/main" id="{17885FDF-BF73-7B43-9880-1DF479FA1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770" y="1560443"/>
            <a:ext cx="6004949" cy="4354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4077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24DDE-7110-F443-8E3C-092D4DA9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Balance Sheet Equation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B0036-27C9-5042-9FF8-17BAF9779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D25E53DC-24B3-704A-85CE-0B5A183ECF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3788269"/>
              </p:ext>
            </p:extLst>
          </p:nvPr>
        </p:nvGraphicFramePr>
        <p:xfrm>
          <a:off x="76200" y="1292225"/>
          <a:ext cx="9067800" cy="4273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11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A69F-ECD3-7E44-8654-BB0E110A1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Net Working Capital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0DADA-3477-EA49-A97C-CBF69DF344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EBD75A67-C6FF-4040-9DAF-2E7AFB6CF1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378742"/>
              </p:ext>
            </p:extLst>
          </p:nvPr>
        </p:nvGraphicFramePr>
        <p:xfrm>
          <a:off x="357188" y="1143000"/>
          <a:ext cx="7633874" cy="3816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69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0D2F775-3BFA-4DB7-A6EC-BF070ABC91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60D2F775-3BFA-4DB7-A6EC-BF070ABC91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4E36EBB-BC9C-4F21-846D-FC529E5BF4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D4E36EBB-BC9C-4F21-846D-FC529E5BF4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B5132EE-FEEB-43E9-A388-DC11B65D70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DB5132EE-FEEB-43E9-A388-DC11B65D70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E564D-BFBA-AF44-92E8-E8BF2809D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Market Values and Book Values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20A09-C68F-EA41-9CAD-423871264B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34773818-30F8-814B-9580-E7A5DFADFB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0754132"/>
              </p:ext>
            </p:extLst>
          </p:nvPr>
        </p:nvGraphicFramePr>
        <p:xfrm>
          <a:off x="381000" y="1095376"/>
          <a:ext cx="6858001" cy="41425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9606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HE PPT Theme Colors 06 15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E21A23"/>
      </a:accent1>
      <a:accent2>
        <a:srgbClr val="FFB600"/>
      </a:accent2>
      <a:accent3>
        <a:srgbClr val="625D9C"/>
      </a:accent3>
      <a:accent4>
        <a:srgbClr val="AF1858"/>
      </a:accent4>
      <a:accent5>
        <a:srgbClr val="692146"/>
      </a:accent5>
      <a:accent6>
        <a:srgbClr val="EC7700"/>
      </a:accent6>
      <a:hlink>
        <a:srgbClr val="625D9C"/>
      </a:hlink>
      <a:folHlink>
        <a:srgbClr val="373A3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4" id="{3168CF3A-71B8-4C30-8DAF-CDB4DE222DF2}" vid="{53232121-7844-43C5-8F06-A4487E9CCF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Template</Template>
  <TotalTime>205</TotalTime>
  <Words>1107</Words>
  <Application>Microsoft Office PowerPoint</Application>
  <PresentationFormat>On-screen Show (4:3)</PresentationFormat>
  <Paragraphs>201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Chapter 3</vt:lpstr>
      <vt:lpstr>Chapter Overview</vt:lpstr>
      <vt:lpstr>The Annual Report</vt:lpstr>
      <vt:lpstr>The Three Main Reports</vt:lpstr>
      <vt:lpstr>The Statement of Financial Position</vt:lpstr>
      <vt:lpstr>The Statement of Financial Position: Graphical Presentation</vt:lpstr>
      <vt:lpstr>The Balance Sheet Equation</vt:lpstr>
      <vt:lpstr>Net Working Capital</vt:lpstr>
      <vt:lpstr>Market Values and Book Values</vt:lpstr>
      <vt:lpstr>The Income Statement</vt:lpstr>
      <vt:lpstr>The Income Statement Equation</vt:lpstr>
      <vt:lpstr>Income Statement: Important Considerations</vt:lpstr>
      <vt:lpstr>Tax Rates</vt:lpstr>
      <vt:lpstr>PowerPoint Presentation</vt:lpstr>
      <vt:lpstr>Statement of Cash Flows</vt:lpstr>
      <vt:lpstr>The Cash Flow Equation</vt:lpstr>
      <vt:lpstr>Ratio Analysis</vt:lpstr>
      <vt:lpstr>Why Undertake Ratio Analysis?</vt:lpstr>
      <vt:lpstr>Ratio Categories</vt:lpstr>
      <vt:lpstr>Liquidity Ratios</vt:lpstr>
      <vt:lpstr>Financial Leverage Ratios</vt:lpstr>
      <vt:lpstr>Turnover Ratios</vt:lpstr>
      <vt:lpstr>Profitability Ratios</vt:lpstr>
      <vt:lpstr>Market Value Ratios</vt:lpstr>
      <vt:lpstr>The Du Pont Identity</vt:lpstr>
      <vt:lpstr>Return on Equity</vt:lpstr>
      <vt:lpstr>The Du Pont Identity</vt:lpstr>
      <vt:lpstr>How to Use Financial Statement Information</vt:lpstr>
      <vt:lpstr>Financial Statement Analysis: Important Considerations</vt:lpstr>
      <vt:lpstr>Concept Quiz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Style for Short Titles, Title Case [26pt Arial, Bold]</dc:title>
  <dc:creator>Martin, Georgia</dc:creator>
  <cp:lastModifiedBy>Davis, Ali</cp:lastModifiedBy>
  <cp:revision>22</cp:revision>
  <cp:lastPrinted>2018-08-01T21:17:27Z</cp:lastPrinted>
  <dcterms:created xsi:type="dcterms:W3CDTF">2021-04-14T09:15:18Z</dcterms:created>
  <dcterms:modified xsi:type="dcterms:W3CDTF">2021-08-31T16:26:42Z</dcterms:modified>
</cp:coreProperties>
</file>

<file path=docProps/thumbnail.jpeg>
</file>